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84"/>
  </p:notesMasterIdLst>
  <p:sldIdLst>
    <p:sldId id="327" r:id="rId2"/>
    <p:sldId id="257" r:id="rId3"/>
    <p:sldId id="328" r:id="rId4"/>
    <p:sldId id="329" r:id="rId5"/>
    <p:sldId id="330" r:id="rId6"/>
    <p:sldId id="331" r:id="rId7"/>
    <p:sldId id="332" r:id="rId8"/>
    <p:sldId id="333" r:id="rId9"/>
    <p:sldId id="334" r:id="rId10"/>
    <p:sldId id="335" r:id="rId11"/>
    <p:sldId id="336" r:id="rId12"/>
    <p:sldId id="337" r:id="rId13"/>
    <p:sldId id="338" r:id="rId14"/>
    <p:sldId id="339"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258" r:id="rId36"/>
    <p:sldId id="260" r:id="rId37"/>
    <p:sldId id="264" r:id="rId38"/>
    <p:sldId id="261" r:id="rId39"/>
    <p:sldId id="263" r:id="rId40"/>
    <p:sldId id="267" r:id="rId41"/>
    <p:sldId id="268" r:id="rId42"/>
    <p:sldId id="262" r:id="rId43"/>
    <p:sldId id="266" r:id="rId44"/>
    <p:sldId id="269" r:id="rId45"/>
    <p:sldId id="265"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7" r:id="rId61"/>
    <p:sldId id="284" r:id="rId62"/>
    <p:sldId id="285" r:id="rId63"/>
    <p:sldId id="286" r:id="rId64"/>
    <p:sldId id="288" r:id="rId65"/>
    <p:sldId id="289" r:id="rId66"/>
    <p:sldId id="290" r:id="rId67"/>
    <p:sldId id="292" r:id="rId68"/>
    <p:sldId id="293" r:id="rId69"/>
    <p:sldId id="294" r:id="rId70"/>
    <p:sldId id="295" r:id="rId71"/>
    <p:sldId id="291" r:id="rId72"/>
    <p:sldId id="296" r:id="rId73"/>
    <p:sldId id="297" r:id="rId74"/>
    <p:sldId id="298" r:id="rId75"/>
    <p:sldId id="299" r:id="rId76"/>
    <p:sldId id="300" r:id="rId77"/>
    <p:sldId id="303" r:id="rId78"/>
    <p:sldId id="302" r:id="rId79"/>
    <p:sldId id="304" r:id="rId80"/>
    <p:sldId id="301" r:id="rId81"/>
    <p:sldId id="305" r:id="rId82"/>
    <p:sldId id="34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a:srgbClr val="FF6699"/>
    <a:srgbClr val="FF3399"/>
    <a:srgbClr val="669900"/>
    <a:srgbClr val="00FFFF"/>
    <a:srgbClr val="D8F373"/>
    <a:srgbClr val="333399"/>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0" d="100"/>
          <a:sy n="70" d="100"/>
        </p:scale>
        <p:origin x="576"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7285B-7D0E-4544-AB22-B78F9D955B2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07C68886-2A30-4D10-939D-53911BA9E497}">
      <dgm:prSet phldrT="[Text]" custT="1"/>
      <dgm:spPr>
        <a:solidFill>
          <a:srgbClr val="C00000"/>
        </a:solidFill>
      </dgm:spPr>
      <dgm:t>
        <a:bodyPr/>
        <a:lstStyle/>
        <a:p>
          <a:r>
            <a:rPr lang="en-US" sz="3200" b="1" dirty="0" smtClean="0">
              <a:latin typeface="Times New Roman" panose="02020603050405020304" pitchFamily="18" charset="0"/>
              <a:cs typeface="Times New Roman" panose="02020603050405020304" pitchFamily="18" charset="0"/>
            </a:rPr>
            <a:t>Critical</a:t>
          </a:r>
          <a:endParaRPr lang="en-US" sz="3200" b="1" dirty="0">
            <a:latin typeface="Times New Roman" panose="02020603050405020304" pitchFamily="18" charset="0"/>
            <a:cs typeface="Times New Roman" panose="02020603050405020304" pitchFamily="18" charset="0"/>
          </a:endParaRPr>
        </a:p>
      </dgm:t>
    </dgm:pt>
    <dgm:pt modelId="{0681C5AC-19A6-4DE9-8D86-07C8BC4115A1}" type="parTrans" cxnId="{BE1172E2-B9B2-4170-BBC5-62947F0EF948}">
      <dgm:prSet/>
      <dgm:spPr/>
      <dgm:t>
        <a:bodyPr/>
        <a:lstStyle/>
        <a:p>
          <a:endParaRPr lang="en-US"/>
        </a:p>
      </dgm:t>
    </dgm:pt>
    <dgm:pt modelId="{81B1920A-C530-402B-A4E7-3356551A128C}" type="sibTrans" cxnId="{BE1172E2-B9B2-4170-BBC5-62947F0EF948}">
      <dgm:prSet/>
      <dgm:spPr/>
      <dgm:t>
        <a:bodyPr/>
        <a:lstStyle/>
        <a:p>
          <a:endParaRPr lang="en-US"/>
        </a:p>
      </dgm:t>
    </dgm:pt>
    <dgm:pt modelId="{C0716810-A0A9-4FEC-8DF8-2942DAE0F650}">
      <dgm:prSet phldrT="[Text]" custT="1"/>
      <dgm:spPr>
        <a:solidFill>
          <a:srgbClr val="FF0000"/>
        </a:solidFill>
      </dgm:spPr>
      <dgm:t>
        <a:bodyPr/>
        <a:lstStyle/>
        <a:p>
          <a:r>
            <a:rPr lang="en-US" sz="3200" b="1" dirty="0" smtClean="0">
              <a:latin typeface="Times New Roman" panose="02020603050405020304" pitchFamily="18" charset="0"/>
              <a:cs typeface="Times New Roman" panose="02020603050405020304" pitchFamily="18" charset="0"/>
            </a:rPr>
            <a:t>High</a:t>
          </a:r>
          <a:endParaRPr lang="en-US" sz="3200" b="1" dirty="0">
            <a:latin typeface="Times New Roman" panose="02020603050405020304" pitchFamily="18" charset="0"/>
            <a:cs typeface="Times New Roman" panose="02020603050405020304" pitchFamily="18" charset="0"/>
          </a:endParaRPr>
        </a:p>
      </dgm:t>
    </dgm:pt>
    <dgm:pt modelId="{2A4BB8B5-B30C-43A0-8B10-5C179E25EEB4}" type="parTrans" cxnId="{29B40A01-684F-4B1A-A886-523DC1CD6262}">
      <dgm:prSet/>
      <dgm:spPr/>
      <dgm:t>
        <a:bodyPr/>
        <a:lstStyle/>
        <a:p>
          <a:endParaRPr lang="en-US"/>
        </a:p>
      </dgm:t>
    </dgm:pt>
    <dgm:pt modelId="{94C61BEA-B53B-4A37-BEFE-D05B93E623D6}" type="sibTrans" cxnId="{29B40A01-684F-4B1A-A886-523DC1CD6262}">
      <dgm:prSet/>
      <dgm:spPr/>
      <dgm:t>
        <a:bodyPr/>
        <a:lstStyle/>
        <a:p>
          <a:endParaRPr lang="en-US"/>
        </a:p>
      </dgm:t>
    </dgm:pt>
    <dgm:pt modelId="{50A586EE-85C0-4650-BC7F-DDCBDD8DED00}">
      <dgm:prSet phldrT="[Text]" custT="1"/>
      <dgm:spPr>
        <a:solidFill>
          <a:srgbClr val="FFFF00"/>
        </a:solidFill>
      </dgm:spPr>
      <dgm:t>
        <a:bodyPr/>
        <a:lstStyle/>
        <a:p>
          <a:r>
            <a:rPr lang="en-US" sz="3200" b="1" dirty="0" smtClean="0">
              <a:solidFill>
                <a:schemeClr val="tx1"/>
              </a:solidFill>
              <a:latin typeface="Times New Roman" panose="02020603050405020304" pitchFamily="18" charset="0"/>
              <a:cs typeface="Times New Roman" panose="02020603050405020304" pitchFamily="18" charset="0"/>
            </a:rPr>
            <a:t>Moderate</a:t>
          </a:r>
          <a:endParaRPr lang="en-US" sz="3200" b="1" dirty="0">
            <a:solidFill>
              <a:schemeClr val="tx1"/>
            </a:solidFill>
            <a:latin typeface="Times New Roman" panose="02020603050405020304" pitchFamily="18" charset="0"/>
            <a:cs typeface="Times New Roman" panose="02020603050405020304" pitchFamily="18" charset="0"/>
          </a:endParaRPr>
        </a:p>
      </dgm:t>
    </dgm:pt>
    <dgm:pt modelId="{E0E1C60C-167F-414C-BFDA-FCE77D790BF1}" type="parTrans" cxnId="{B540C76D-1F4D-44E1-AEB4-47A9A69FE97A}">
      <dgm:prSet/>
      <dgm:spPr/>
      <dgm:t>
        <a:bodyPr/>
        <a:lstStyle/>
        <a:p>
          <a:endParaRPr lang="en-US"/>
        </a:p>
      </dgm:t>
    </dgm:pt>
    <dgm:pt modelId="{005EA143-8A5C-450C-901D-2012E7EF1E5D}" type="sibTrans" cxnId="{B540C76D-1F4D-44E1-AEB4-47A9A69FE97A}">
      <dgm:prSet/>
      <dgm:spPr/>
      <dgm:t>
        <a:bodyPr/>
        <a:lstStyle/>
        <a:p>
          <a:endParaRPr lang="en-US"/>
        </a:p>
      </dgm:t>
    </dgm:pt>
    <dgm:pt modelId="{43CEF3B0-46E4-4A33-80E4-A40BA7280AA2}">
      <dgm:prSet phldrT="[Text]" custT="1"/>
      <dgm:spPr>
        <a:solidFill>
          <a:srgbClr val="92D050"/>
        </a:solidFill>
      </dgm:spPr>
      <dgm:t>
        <a:bodyPr/>
        <a:lstStyle/>
        <a:p>
          <a:r>
            <a:rPr lang="en-US" sz="3200" dirty="0" smtClean="0">
              <a:latin typeface="Times New Roman" panose="02020603050405020304" pitchFamily="18" charset="0"/>
              <a:cs typeface="Times New Roman" panose="02020603050405020304" pitchFamily="18" charset="0"/>
            </a:rPr>
            <a:t>Less</a:t>
          </a:r>
          <a:endParaRPr lang="en-US" sz="3200" dirty="0">
            <a:latin typeface="Times New Roman" panose="02020603050405020304" pitchFamily="18" charset="0"/>
            <a:cs typeface="Times New Roman" panose="02020603050405020304" pitchFamily="18" charset="0"/>
          </a:endParaRPr>
        </a:p>
      </dgm:t>
    </dgm:pt>
    <dgm:pt modelId="{8FEBAB62-C86D-4BE1-B2F0-E4F44C8F311D}" type="parTrans" cxnId="{6EC8D812-57F3-4D16-97BA-1DD9AF5BD330}">
      <dgm:prSet/>
      <dgm:spPr/>
      <dgm:t>
        <a:bodyPr/>
        <a:lstStyle/>
        <a:p>
          <a:endParaRPr lang="en-US"/>
        </a:p>
      </dgm:t>
    </dgm:pt>
    <dgm:pt modelId="{B905CCE3-0B97-4863-9EAE-9D41B6E8FF70}" type="sibTrans" cxnId="{6EC8D812-57F3-4D16-97BA-1DD9AF5BD330}">
      <dgm:prSet/>
      <dgm:spPr/>
      <dgm:t>
        <a:bodyPr/>
        <a:lstStyle/>
        <a:p>
          <a:endParaRPr lang="en-US"/>
        </a:p>
      </dgm:t>
    </dgm:pt>
    <dgm:pt modelId="{6A0014B0-0079-4D8C-9E58-A827758BBAE4}">
      <dgm:prSet phldrT="[Text]"/>
      <dgm:spPr>
        <a:solidFill>
          <a:schemeClr val="bg1"/>
        </a:solidFill>
      </dgm:spPr>
      <dgm:t>
        <a:bodyPr/>
        <a:lstStyle/>
        <a:p>
          <a:r>
            <a:rPr lang="en-US" b="1" dirty="0" smtClean="0">
              <a:latin typeface="Times New Roman" panose="02020603050405020304" pitchFamily="18" charset="0"/>
              <a:cs typeface="Times New Roman" panose="02020603050405020304" pitchFamily="18" charset="0"/>
            </a:rPr>
            <a:t>AQI</a:t>
          </a:r>
          <a:endParaRPr lang="en-US" b="1" dirty="0">
            <a:latin typeface="Times New Roman" panose="02020603050405020304" pitchFamily="18" charset="0"/>
            <a:cs typeface="Times New Roman" panose="02020603050405020304" pitchFamily="18" charset="0"/>
          </a:endParaRPr>
        </a:p>
      </dgm:t>
    </dgm:pt>
    <dgm:pt modelId="{4D09648C-D0EF-476F-924D-A41B6EFD58A1}" type="sibTrans" cxnId="{A08991A4-3B26-4A28-9381-C191CECB3F00}">
      <dgm:prSet/>
      <dgm:spPr/>
      <dgm:t>
        <a:bodyPr/>
        <a:lstStyle/>
        <a:p>
          <a:endParaRPr lang="en-US"/>
        </a:p>
      </dgm:t>
    </dgm:pt>
    <dgm:pt modelId="{AD418EEF-FFA8-46A8-8EBD-5788FDB5B2D7}" type="parTrans" cxnId="{A08991A4-3B26-4A28-9381-C191CECB3F00}">
      <dgm:prSet/>
      <dgm:spPr/>
      <dgm:t>
        <a:bodyPr/>
        <a:lstStyle/>
        <a:p>
          <a:endParaRPr lang="en-US"/>
        </a:p>
      </dgm:t>
    </dgm:pt>
    <dgm:pt modelId="{6568C9D4-5DDA-4C12-97CA-1E85BEC9EFE3}" type="pres">
      <dgm:prSet presAssocID="{A287285B-7D0E-4544-AB22-B78F9D955B2D}" presName="diagram" presStyleCnt="0">
        <dgm:presLayoutVars>
          <dgm:chMax val="1"/>
          <dgm:dir/>
          <dgm:animLvl val="ctr"/>
          <dgm:resizeHandles val="exact"/>
        </dgm:presLayoutVars>
      </dgm:prSet>
      <dgm:spPr/>
      <dgm:t>
        <a:bodyPr/>
        <a:lstStyle/>
        <a:p>
          <a:endParaRPr lang="en-US"/>
        </a:p>
      </dgm:t>
    </dgm:pt>
    <dgm:pt modelId="{F72B2062-DAA2-4582-B6A5-995A9FEE1F5A}" type="pres">
      <dgm:prSet presAssocID="{A287285B-7D0E-4544-AB22-B78F9D955B2D}" presName="matrix" presStyleCnt="0"/>
      <dgm:spPr/>
    </dgm:pt>
    <dgm:pt modelId="{D0AA7007-65FE-4207-AF9C-4AB7B3111CEF}" type="pres">
      <dgm:prSet presAssocID="{A287285B-7D0E-4544-AB22-B78F9D955B2D}" presName="tile1" presStyleLbl="node1" presStyleIdx="0" presStyleCnt="4"/>
      <dgm:spPr/>
      <dgm:t>
        <a:bodyPr/>
        <a:lstStyle/>
        <a:p>
          <a:endParaRPr lang="en-US"/>
        </a:p>
      </dgm:t>
    </dgm:pt>
    <dgm:pt modelId="{4F60ECD3-036F-4B02-A488-B35E3BD8BB4B}" type="pres">
      <dgm:prSet presAssocID="{A287285B-7D0E-4544-AB22-B78F9D955B2D}" presName="tile1text" presStyleLbl="node1" presStyleIdx="0" presStyleCnt="4">
        <dgm:presLayoutVars>
          <dgm:chMax val="0"/>
          <dgm:chPref val="0"/>
          <dgm:bulletEnabled val="1"/>
        </dgm:presLayoutVars>
      </dgm:prSet>
      <dgm:spPr/>
      <dgm:t>
        <a:bodyPr/>
        <a:lstStyle/>
        <a:p>
          <a:endParaRPr lang="en-US"/>
        </a:p>
      </dgm:t>
    </dgm:pt>
    <dgm:pt modelId="{A3B23479-DA6B-4BCD-AEC1-5C870254EB37}" type="pres">
      <dgm:prSet presAssocID="{A287285B-7D0E-4544-AB22-B78F9D955B2D}" presName="tile2" presStyleLbl="node1" presStyleIdx="1" presStyleCnt="4"/>
      <dgm:spPr/>
      <dgm:t>
        <a:bodyPr/>
        <a:lstStyle/>
        <a:p>
          <a:endParaRPr lang="en-US"/>
        </a:p>
      </dgm:t>
    </dgm:pt>
    <dgm:pt modelId="{75CF84BB-5984-41FD-814E-594A8217D7C4}" type="pres">
      <dgm:prSet presAssocID="{A287285B-7D0E-4544-AB22-B78F9D955B2D}" presName="tile2text" presStyleLbl="node1" presStyleIdx="1" presStyleCnt="4">
        <dgm:presLayoutVars>
          <dgm:chMax val="0"/>
          <dgm:chPref val="0"/>
          <dgm:bulletEnabled val="1"/>
        </dgm:presLayoutVars>
      </dgm:prSet>
      <dgm:spPr/>
      <dgm:t>
        <a:bodyPr/>
        <a:lstStyle/>
        <a:p>
          <a:endParaRPr lang="en-US"/>
        </a:p>
      </dgm:t>
    </dgm:pt>
    <dgm:pt modelId="{1346844E-BA19-4412-BC8A-967C82363A69}" type="pres">
      <dgm:prSet presAssocID="{A287285B-7D0E-4544-AB22-B78F9D955B2D}" presName="tile3" presStyleLbl="node1" presStyleIdx="2" presStyleCnt="4" custLinFactX="-42402" custLinFactY="10430" custLinFactNeighborX="-100000" custLinFactNeighborY="100000"/>
      <dgm:spPr/>
      <dgm:t>
        <a:bodyPr/>
        <a:lstStyle/>
        <a:p>
          <a:endParaRPr lang="en-US"/>
        </a:p>
      </dgm:t>
    </dgm:pt>
    <dgm:pt modelId="{50241D15-AE53-4AC4-BFEF-81F614CB7E3F}" type="pres">
      <dgm:prSet presAssocID="{A287285B-7D0E-4544-AB22-B78F9D955B2D}" presName="tile3text" presStyleLbl="node1" presStyleIdx="2" presStyleCnt="4">
        <dgm:presLayoutVars>
          <dgm:chMax val="0"/>
          <dgm:chPref val="0"/>
          <dgm:bulletEnabled val="1"/>
        </dgm:presLayoutVars>
      </dgm:prSet>
      <dgm:spPr/>
      <dgm:t>
        <a:bodyPr/>
        <a:lstStyle/>
        <a:p>
          <a:endParaRPr lang="en-US"/>
        </a:p>
      </dgm:t>
    </dgm:pt>
    <dgm:pt modelId="{F850B83B-5BCC-44AA-AE90-AAF9AC6DDD8C}" type="pres">
      <dgm:prSet presAssocID="{A287285B-7D0E-4544-AB22-B78F9D955B2D}" presName="tile4" presStyleLbl="node1" presStyleIdx="3" presStyleCnt="4" custLinFactNeighborY="0"/>
      <dgm:spPr/>
      <dgm:t>
        <a:bodyPr/>
        <a:lstStyle/>
        <a:p>
          <a:endParaRPr lang="en-US"/>
        </a:p>
      </dgm:t>
    </dgm:pt>
    <dgm:pt modelId="{B9487F1F-5DF0-457B-AFE2-8EC73A06D793}" type="pres">
      <dgm:prSet presAssocID="{A287285B-7D0E-4544-AB22-B78F9D955B2D}" presName="tile4text" presStyleLbl="node1" presStyleIdx="3" presStyleCnt="4">
        <dgm:presLayoutVars>
          <dgm:chMax val="0"/>
          <dgm:chPref val="0"/>
          <dgm:bulletEnabled val="1"/>
        </dgm:presLayoutVars>
      </dgm:prSet>
      <dgm:spPr/>
      <dgm:t>
        <a:bodyPr/>
        <a:lstStyle/>
        <a:p>
          <a:endParaRPr lang="en-US"/>
        </a:p>
      </dgm:t>
    </dgm:pt>
    <dgm:pt modelId="{2FF511DD-6AB6-4BBE-B241-F307BE313642}" type="pres">
      <dgm:prSet presAssocID="{A287285B-7D0E-4544-AB22-B78F9D955B2D}" presName="centerTile" presStyleLbl="fgShp" presStyleIdx="0" presStyleCnt="1" custScaleX="53572" custScaleY="104642" custLinFactNeighborY="1840">
        <dgm:presLayoutVars>
          <dgm:chMax val="0"/>
          <dgm:chPref val="0"/>
        </dgm:presLayoutVars>
      </dgm:prSet>
      <dgm:spPr/>
      <dgm:t>
        <a:bodyPr/>
        <a:lstStyle/>
        <a:p>
          <a:endParaRPr lang="en-US"/>
        </a:p>
      </dgm:t>
    </dgm:pt>
  </dgm:ptLst>
  <dgm:cxnLst>
    <dgm:cxn modelId="{29FAD767-51FF-49CF-844E-42DC800F8AF5}" type="presOf" srcId="{A287285B-7D0E-4544-AB22-B78F9D955B2D}" destId="{6568C9D4-5DDA-4C12-97CA-1E85BEC9EFE3}" srcOrd="0" destOrd="0" presId="urn:microsoft.com/office/officeart/2005/8/layout/matrix1"/>
    <dgm:cxn modelId="{A08991A4-3B26-4A28-9381-C191CECB3F00}" srcId="{A287285B-7D0E-4544-AB22-B78F9D955B2D}" destId="{6A0014B0-0079-4D8C-9E58-A827758BBAE4}" srcOrd="0" destOrd="0" parTransId="{AD418EEF-FFA8-46A8-8EBD-5788FDB5B2D7}" sibTransId="{4D09648C-D0EF-476F-924D-A41B6EFD58A1}"/>
    <dgm:cxn modelId="{21655AAC-01E3-49B2-BEBB-061F9953C894}" type="presOf" srcId="{50A586EE-85C0-4650-BC7F-DDCBDD8DED00}" destId="{50241D15-AE53-4AC4-BFEF-81F614CB7E3F}" srcOrd="1" destOrd="0" presId="urn:microsoft.com/office/officeart/2005/8/layout/matrix1"/>
    <dgm:cxn modelId="{BE1172E2-B9B2-4170-BBC5-62947F0EF948}" srcId="{6A0014B0-0079-4D8C-9E58-A827758BBAE4}" destId="{07C68886-2A30-4D10-939D-53911BA9E497}" srcOrd="0" destOrd="0" parTransId="{0681C5AC-19A6-4DE9-8D86-07C8BC4115A1}" sibTransId="{81B1920A-C530-402B-A4E7-3356551A128C}"/>
    <dgm:cxn modelId="{FE1CCD91-190B-43FD-BEDD-50D972F559E7}" type="presOf" srcId="{43CEF3B0-46E4-4A33-80E4-A40BA7280AA2}" destId="{B9487F1F-5DF0-457B-AFE2-8EC73A06D793}" srcOrd="1" destOrd="0" presId="urn:microsoft.com/office/officeart/2005/8/layout/matrix1"/>
    <dgm:cxn modelId="{DE97E0FD-CD4E-4118-AF87-627BD182826A}" type="presOf" srcId="{07C68886-2A30-4D10-939D-53911BA9E497}" destId="{D0AA7007-65FE-4207-AF9C-4AB7B3111CEF}" srcOrd="0" destOrd="0" presId="urn:microsoft.com/office/officeart/2005/8/layout/matrix1"/>
    <dgm:cxn modelId="{E680B6EF-B8B3-4F1C-B32C-C88F2FD43B14}" type="presOf" srcId="{6A0014B0-0079-4D8C-9E58-A827758BBAE4}" destId="{2FF511DD-6AB6-4BBE-B241-F307BE313642}" srcOrd="0" destOrd="0" presId="urn:microsoft.com/office/officeart/2005/8/layout/matrix1"/>
    <dgm:cxn modelId="{FEF8F2F8-834F-4CDC-865C-B732B789A452}" type="presOf" srcId="{50A586EE-85C0-4650-BC7F-DDCBDD8DED00}" destId="{1346844E-BA19-4412-BC8A-967C82363A69}" srcOrd="0" destOrd="0" presId="urn:microsoft.com/office/officeart/2005/8/layout/matrix1"/>
    <dgm:cxn modelId="{0D452634-D7C1-483F-B572-AE80B101E896}" type="presOf" srcId="{43CEF3B0-46E4-4A33-80E4-A40BA7280AA2}" destId="{F850B83B-5BCC-44AA-AE90-AAF9AC6DDD8C}" srcOrd="0" destOrd="0" presId="urn:microsoft.com/office/officeart/2005/8/layout/matrix1"/>
    <dgm:cxn modelId="{6EC8D812-57F3-4D16-97BA-1DD9AF5BD330}" srcId="{6A0014B0-0079-4D8C-9E58-A827758BBAE4}" destId="{43CEF3B0-46E4-4A33-80E4-A40BA7280AA2}" srcOrd="3" destOrd="0" parTransId="{8FEBAB62-C86D-4BE1-B2F0-E4F44C8F311D}" sibTransId="{B905CCE3-0B97-4863-9EAE-9D41B6E8FF70}"/>
    <dgm:cxn modelId="{B540C76D-1F4D-44E1-AEB4-47A9A69FE97A}" srcId="{6A0014B0-0079-4D8C-9E58-A827758BBAE4}" destId="{50A586EE-85C0-4650-BC7F-DDCBDD8DED00}" srcOrd="2" destOrd="0" parTransId="{E0E1C60C-167F-414C-BFDA-FCE77D790BF1}" sibTransId="{005EA143-8A5C-450C-901D-2012E7EF1E5D}"/>
    <dgm:cxn modelId="{FB725E04-E90D-4C2D-812C-8EE901FBF2B6}" type="presOf" srcId="{C0716810-A0A9-4FEC-8DF8-2942DAE0F650}" destId="{A3B23479-DA6B-4BCD-AEC1-5C870254EB37}" srcOrd="0" destOrd="0" presId="urn:microsoft.com/office/officeart/2005/8/layout/matrix1"/>
    <dgm:cxn modelId="{E118E629-EA63-40BD-A49F-3887F180D847}" type="presOf" srcId="{07C68886-2A30-4D10-939D-53911BA9E497}" destId="{4F60ECD3-036F-4B02-A488-B35E3BD8BB4B}" srcOrd="1" destOrd="0" presId="urn:microsoft.com/office/officeart/2005/8/layout/matrix1"/>
    <dgm:cxn modelId="{29B40A01-684F-4B1A-A886-523DC1CD6262}" srcId="{6A0014B0-0079-4D8C-9E58-A827758BBAE4}" destId="{C0716810-A0A9-4FEC-8DF8-2942DAE0F650}" srcOrd="1" destOrd="0" parTransId="{2A4BB8B5-B30C-43A0-8B10-5C179E25EEB4}" sibTransId="{94C61BEA-B53B-4A37-BEFE-D05B93E623D6}"/>
    <dgm:cxn modelId="{88E252D3-8880-4514-ACF5-C0CF840CE009}" type="presOf" srcId="{C0716810-A0A9-4FEC-8DF8-2942DAE0F650}" destId="{75CF84BB-5984-41FD-814E-594A8217D7C4}" srcOrd="1" destOrd="0" presId="urn:microsoft.com/office/officeart/2005/8/layout/matrix1"/>
    <dgm:cxn modelId="{1D23405B-13A3-4C0A-97CD-0AAF20FCF66C}" type="presParOf" srcId="{6568C9D4-5DDA-4C12-97CA-1E85BEC9EFE3}" destId="{F72B2062-DAA2-4582-B6A5-995A9FEE1F5A}" srcOrd="0" destOrd="0" presId="urn:microsoft.com/office/officeart/2005/8/layout/matrix1"/>
    <dgm:cxn modelId="{5362CCC4-273D-48A1-8325-E2B2436F9A22}" type="presParOf" srcId="{F72B2062-DAA2-4582-B6A5-995A9FEE1F5A}" destId="{D0AA7007-65FE-4207-AF9C-4AB7B3111CEF}" srcOrd="0" destOrd="0" presId="urn:microsoft.com/office/officeart/2005/8/layout/matrix1"/>
    <dgm:cxn modelId="{AE7CFECF-571F-4FA1-999E-7114C157E45F}" type="presParOf" srcId="{F72B2062-DAA2-4582-B6A5-995A9FEE1F5A}" destId="{4F60ECD3-036F-4B02-A488-B35E3BD8BB4B}" srcOrd="1" destOrd="0" presId="urn:microsoft.com/office/officeart/2005/8/layout/matrix1"/>
    <dgm:cxn modelId="{C18392FC-A4F4-41AA-B3DA-4E5AB0D7D856}" type="presParOf" srcId="{F72B2062-DAA2-4582-B6A5-995A9FEE1F5A}" destId="{A3B23479-DA6B-4BCD-AEC1-5C870254EB37}" srcOrd="2" destOrd="0" presId="urn:microsoft.com/office/officeart/2005/8/layout/matrix1"/>
    <dgm:cxn modelId="{5277C55D-E022-4720-B987-F4141E702067}" type="presParOf" srcId="{F72B2062-DAA2-4582-B6A5-995A9FEE1F5A}" destId="{75CF84BB-5984-41FD-814E-594A8217D7C4}" srcOrd="3" destOrd="0" presId="urn:microsoft.com/office/officeart/2005/8/layout/matrix1"/>
    <dgm:cxn modelId="{501335B1-12E6-4009-BFF2-2B8126DC9EA7}" type="presParOf" srcId="{F72B2062-DAA2-4582-B6A5-995A9FEE1F5A}" destId="{1346844E-BA19-4412-BC8A-967C82363A69}" srcOrd="4" destOrd="0" presId="urn:microsoft.com/office/officeart/2005/8/layout/matrix1"/>
    <dgm:cxn modelId="{2A0810EB-B706-4495-B73A-18A9CE56EB47}" type="presParOf" srcId="{F72B2062-DAA2-4582-B6A5-995A9FEE1F5A}" destId="{50241D15-AE53-4AC4-BFEF-81F614CB7E3F}" srcOrd="5" destOrd="0" presId="urn:microsoft.com/office/officeart/2005/8/layout/matrix1"/>
    <dgm:cxn modelId="{A6959B17-B5CC-4BB2-8B44-484BC9338728}" type="presParOf" srcId="{F72B2062-DAA2-4582-B6A5-995A9FEE1F5A}" destId="{F850B83B-5BCC-44AA-AE90-AAF9AC6DDD8C}" srcOrd="6" destOrd="0" presId="urn:microsoft.com/office/officeart/2005/8/layout/matrix1"/>
    <dgm:cxn modelId="{F637DD4E-A7FA-4BCD-8F07-20730A8C6FFE}" type="presParOf" srcId="{F72B2062-DAA2-4582-B6A5-995A9FEE1F5A}" destId="{B9487F1F-5DF0-457B-AFE2-8EC73A06D793}" srcOrd="7" destOrd="0" presId="urn:microsoft.com/office/officeart/2005/8/layout/matrix1"/>
    <dgm:cxn modelId="{58D3E82B-4E01-46B6-BD11-25D1DCC4E79D}" type="presParOf" srcId="{6568C9D4-5DDA-4C12-97CA-1E85BEC9EFE3}" destId="{2FF511DD-6AB6-4BBE-B241-F307BE313642}"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A7007-65FE-4207-AF9C-4AB7B3111CEF}">
      <dsp:nvSpPr>
        <dsp:cNvPr id="0" name=""/>
        <dsp:cNvSpPr/>
      </dsp:nvSpPr>
      <dsp:spPr>
        <a:xfrm rot="16200000">
          <a:off x="463732" y="-463732"/>
          <a:ext cx="1376583" cy="2304047"/>
        </a:xfrm>
        <a:prstGeom prst="round1Rect">
          <a:avLst/>
        </a:prstGeom>
        <a:solidFill>
          <a:srgbClr val="C000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dirty="0" smtClean="0">
              <a:latin typeface="Times New Roman" panose="02020603050405020304" pitchFamily="18" charset="0"/>
              <a:cs typeface="Times New Roman" panose="02020603050405020304" pitchFamily="18" charset="0"/>
            </a:rPr>
            <a:t>Critical</a:t>
          </a:r>
          <a:endParaRPr lang="en-US" sz="3200" b="1" kern="1200" dirty="0">
            <a:latin typeface="Times New Roman" panose="02020603050405020304" pitchFamily="18" charset="0"/>
            <a:cs typeface="Times New Roman" panose="02020603050405020304" pitchFamily="18" charset="0"/>
          </a:endParaRPr>
        </a:p>
      </dsp:txBody>
      <dsp:txXfrm rot="5400000">
        <a:off x="0" y="0"/>
        <a:ext cx="2304047" cy="1032437"/>
      </dsp:txXfrm>
    </dsp:sp>
    <dsp:sp modelId="{A3B23479-DA6B-4BCD-AEC1-5C870254EB37}">
      <dsp:nvSpPr>
        <dsp:cNvPr id="0" name=""/>
        <dsp:cNvSpPr/>
      </dsp:nvSpPr>
      <dsp:spPr>
        <a:xfrm>
          <a:off x="2304047" y="0"/>
          <a:ext cx="2304047" cy="1376583"/>
        </a:xfrm>
        <a:prstGeom prst="round1Rect">
          <a:avLst/>
        </a:prstGeom>
        <a:solidFill>
          <a:srgbClr val="FF00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dirty="0" smtClean="0">
              <a:latin typeface="Times New Roman" panose="02020603050405020304" pitchFamily="18" charset="0"/>
              <a:cs typeface="Times New Roman" panose="02020603050405020304" pitchFamily="18" charset="0"/>
            </a:rPr>
            <a:t>High</a:t>
          </a:r>
          <a:endParaRPr lang="en-US" sz="3200" b="1" kern="1200" dirty="0">
            <a:latin typeface="Times New Roman" panose="02020603050405020304" pitchFamily="18" charset="0"/>
            <a:cs typeface="Times New Roman" panose="02020603050405020304" pitchFamily="18" charset="0"/>
          </a:endParaRPr>
        </a:p>
      </dsp:txBody>
      <dsp:txXfrm>
        <a:off x="2304047" y="0"/>
        <a:ext cx="2304047" cy="1032437"/>
      </dsp:txXfrm>
    </dsp:sp>
    <dsp:sp modelId="{1346844E-BA19-4412-BC8A-967C82363A69}">
      <dsp:nvSpPr>
        <dsp:cNvPr id="0" name=""/>
        <dsp:cNvSpPr/>
      </dsp:nvSpPr>
      <dsp:spPr>
        <a:xfrm rot="10800000">
          <a:off x="0" y="1376583"/>
          <a:ext cx="2304047" cy="1376583"/>
        </a:xfrm>
        <a:prstGeom prst="round1Rect">
          <a:avLst/>
        </a:prstGeom>
        <a:solidFill>
          <a:srgbClr val="FFFF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Times New Roman" panose="02020603050405020304" pitchFamily="18" charset="0"/>
              <a:cs typeface="Times New Roman" panose="02020603050405020304" pitchFamily="18" charset="0"/>
            </a:rPr>
            <a:t>Moderate</a:t>
          </a:r>
          <a:endParaRPr lang="en-US" sz="3200" b="1" kern="1200" dirty="0">
            <a:solidFill>
              <a:schemeClr val="tx1"/>
            </a:solidFill>
            <a:latin typeface="Times New Roman" panose="02020603050405020304" pitchFamily="18" charset="0"/>
            <a:cs typeface="Times New Roman" panose="02020603050405020304" pitchFamily="18" charset="0"/>
          </a:endParaRPr>
        </a:p>
      </dsp:txBody>
      <dsp:txXfrm rot="10800000">
        <a:off x="0" y="1720728"/>
        <a:ext cx="2304047" cy="1032437"/>
      </dsp:txXfrm>
    </dsp:sp>
    <dsp:sp modelId="{F850B83B-5BCC-44AA-AE90-AAF9AC6DDD8C}">
      <dsp:nvSpPr>
        <dsp:cNvPr id="0" name=""/>
        <dsp:cNvSpPr/>
      </dsp:nvSpPr>
      <dsp:spPr>
        <a:xfrm rot="5400000">
          <a:off x="2767779" y="912850"/>
          <a:ext cx="1376583" cy="2304047"/>
        </a:xfrm>
        <a:prstGeom prst="round1Rect">
          <a:avLst/>
        </a:prstGeom>
        <a:solidFill>
          <a:srgbClr val="92D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Less</a:t>
          </a:r>
          <a:endParaRPr lang="en-US" sz="3200" kern="1200" dirty="0">
            <a:latin typeface="Times New Roman" panose="02020603050405020304" pitchFamily="18" charset="0"/>
            <a:cs typeface="Times New Roman" panose="02020603050405020304" pitchFamily="18" charset="0"/>
          </a:endParaRPr>
        </a:p>
      </dsp:txBody>
      <dsp:txXfrm rot="-5400000">
        <a:off x="2304047" y="1720728"/>
        <a:ext cx="2304047" cy="1032437"/>
      </dsp:txXfrm>
    </dsp:sp>
    <dsp:sp modelId="{2FF511DD-6AB6-4BBE-B241-F307BE313642}">
      <dsp:nvSpPr>
        <dsp:cNvPr id="0" name=""/>
        <dsp:cNvSpPr/>
      </dsp:nvSpPr>
      <dsp:spPr>
        <a:xfrm>
          <a:off x="1933750" y="1029126"/>
          <a:ext cx="740594" cy="720241"/>
        </a:xfrm>
        <a:prstGeom prst="roundRect">
          <a:avLst/>
        </a:prstGeom>
        <a:solidFill>
          <a:schemeClr val="bg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smtClean="0">
              <a:latin typeface="Times New Roman" panose="02020603050405020304" pitchFamily="18" charset="0"/>
              <a:cs typeface="Times New Roman" panose="02020603050405020304" pitchFamily="18" charset="0"/>
            </a:rPr>
            <a:t>AQI</a:t>
          </a:r>
          <a:endParaRPr lang="en-US" sz="2100" b="1" kern="1200" dirty="0">
            <a:latin typeface="Times New Roman" panose="02020603050405020304" pitchFamily="18" charset="0"/>
            <a:cs typeface="Times New Roman" panose="02020603050405020304" pitchFamily="18" charset="0"/>
          </a:endParaRPr>
        </a:p>
      </dsp:txBody>
      <dsp:txXfrm>
        <a:off x="1968909" y="1064285"/>
        <a:ext cx="670276" cy="649923"/>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7A698-421B-44D4-887A-44840C6721C3}" type="datetimeFigureOut">
              <a:rPr lang="en-US" smtClean="0"/>
              <a:t>7/24/2020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E5FB03-86D0-4CED-B2B6-AD2189C9E314}" type="slidenum">
              <a:rPr lang="en-US" smtClean="0"/>
              <a:t>‹#›</a:t>
            </a:fld>
            <a:endParaRPr lang="en-US"/>
          </a:p>
        </p:txBody>
      </p:sp>
    </p:spTree>
    <p:extLst>
      <p:ext uri="{BB962C8B-B14F-4D97-AF65-F5344CB8AC3E}">
        <p14:creationId xmlns:p14="http://schemas.microsoft.com/office/powerpoint/2010/main" val="404206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702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207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67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16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5602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416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843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7808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231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9F0073C-EB96-4800-ACC4-F68660C04233}"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4157201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9F0073C-EB96-4800-ACC4-F68660C04233}"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3570804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9F0073C-EB96-4800-ACC4-F68660C04233}"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A43161-22BD-4FDA-A2AD-A9A4DA41031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59046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09F0073C-EB96-4800-ACC4-F68660C04233}"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3934814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09F0073C-EB96-4800-ACC4-F68660C04233}"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A43161-22BD-4FDA-A2AD-A9A4DA41031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78748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09F0073C-EB96-4800-ACC4-F68660C04233}"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3890116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F0073C-EB96-4800-ACC4-F68660C04233}"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2835130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F0073C-EB96-4800-ACC4-F68660C04233}"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289638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471700" y="5060665"/>
            <a:ext cx="2297229" cy="2264860"/>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11" name="Google Shape;11;p2"/>
          <p:cNvSpPr/>
          <p:nvPr/>
        </p:nvSpPr>
        <p:spPr>
          <a:xfrm>
            <a:off x="8873295" y="-546870"/>
            <a:ext cx="3741276" cy="3549297"/>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rgbClr val="D03900">
              <a:alpha val="28459"/>
            </a:srgbClr>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12" name="Google Shape;12;p2"/>
          <p:cNvSpPr/>
          <p:nvPr/>
        </p:nvSpPr>
        <p:spPr>
          <a:xfrm>
            <a:off x="8023694" y="924134"/>
            <a:ext cx="2546860" cy="2268295"/>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13" name="Google Shape;13;p2"/>
          <p:cNvSpPr/>
          <p:nvPr/>
        </p:nvSpPr>
        <p:spPr>
          <a:xfrm rot="986735">
            <a:off x="872494" y="4895365"/>
            <a:ext cx="3148663" cy="1547960"/>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14" name="Google Shape;14;p2"/>
          <p:cNvSpPr/>
          <p:nvPr/>
        </p:nvSpPr>
        <p:spPr>
          <a:xfrm rot="7283088">
            <a:off x="10669054" y="4381041"/>
            <a:ext cx="2104117" cy="1841689"/>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15" name="Google Shape;15;p2"/>
          <p:cNvSpPr/>
          <p:nvPr/>
        </p:nvSpPr>
        <p:spPr>
          <a:xfrm rot="-10155561">
            <a:off x="-1260977" y="1396925"/>
            <a:ext cx="5313744" cy="2618592"/>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rgbClr val="D03900">
              <a:alpha val="28459"/>
            </a:srgbClr>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16" name="Google Shape;16;p2"/>
          <p:cNvSpPr/>
          <p:nvPr/>
        </p:nvSpPr>
        <p:spPr>
          <a:xfrm>
            <a:off x="-362300" y="734137"/>
            <a:ext cx="1498235" cy="1542764"/>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17" name="Google Shape;17;p2"/>
          <p:cNvSpPr txBox="1">
            <a:spLocks noGrp="1"/>
          </p:cNvSpPr>
          <p:nvPr>
            <p:ph type="ctrTitle"/>
          </p:nvPr>
        </p:nvSpPr>
        <p:spPr>
          <a:xfrm>
            <a:off x="1621367" y="2655767"/>
            <a:ext cx="8949200" cy="1546400"/>
          </a:xfrm>
          <a:prstGeom prst="rect">
            <a:avLst/>
          </a:prstGeom>
        </p:spPr>
        <p:txBody>
          <a:bodyPr spcFirstLastPara="1" wrap="square" lIns="0" tIns="0" rIns="0" bIns="0" anchor="ctr"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Tree>
    <p:extLst>
      <p:ext uri="{BB962C8B-B14F-4D97-AF65-F5344CB8AC3E}">
        <p14:creationId xmlns:p14="http://schemas.microsoft.com/office/powerpoint/2010/main" val="1976539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8"/>
        <p:cNvGrpSpPr/>
        <p:nvPr/>
      </p:nvGrpSpPr>
      <p:grpSpPr>
        <a:xfrm>
          <a:off x="0" y="0"/>
          <a:ext cx="0" cy="0"/>
          <a:chOff x="0" y="0"/>
          <a:chExt cx="0" cy="0"/>
        </a:xfrm>
      </p:grpSpPr>
      <p:sp>
        <p:nvSpPr>
          <p:cNvPr id="19" name="Google Shape;19;p3"/>
          <p:cNvSpPr/>
          <p:nvPr/>
        </p:nvSpPr>
        <p:spPr>
          <a:xfrm>
            <a:off x="-485298" y="-185848"/>
            <a:ext cx="3174479" cy="2827267"/>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rgbClr val="D03900">
              <a:alpha val="28459"/>
            </a:srgbClr>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20" name="Google Shape;20;p3"/>
          <p:cNvSpPr/>
          <p:nvPr/>
        </p:nvSpPr>
        <p:spPr>
          <a:xfrm>
            <a:off x="717800" y="1573782"/>
            <a:ext cx="2297229" cy="2264860"/>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21" name="Google Shape;21;p3"/>
          <p:cNvSpPr/>
          <p:nvPr/>
        </p:nvSpPr>
        <p:spPr>
          <a:xfrm rot="3886626">
            <a:off x="7339876" y="5067425"/>
            <a:ext cx="2913195" cy="2549859"/>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22" name="Google Shape;22;p3"/>
          <p:cNvSpPr/>
          <p:nvPr/>
        </p:nvSpPr>
        <p:spPr>
          <a:xfrm rot="-10114520">
            <a:off x="8146883" y="-610503"/>
            <a:ext cx="4708229" cy="2311948"/>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dk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23" name="Google Shape;23;p3"/>
          <p:cNvSpPr/>
          <p:nvPr/>
        </p:nvSpPr>
        <p:spPr>
          <a:xfrm>
            <a:off x="9188101" y="4063933"/>
            <a:ext cx="1889079" cy="1945224"/>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24" name="Google Shape;24;p3"/>
          <p:cNvSpPr txBox="1">
            <a:spLocks noGrp="1"/>
          </p:cNvSpPr>
          <p:nvPr>
            <p:ph type="ctrTitle"/>
          </p:nvPr>
        </p:nvSpPr>
        <p:spPr>
          <a:xfrm>
            <a:off x="1621367" y="2517533"/>
            <a:ext cx="8949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5" name="Google Shape;25;p3"/>
          <p:cNvSpPr txBox="1">
            <a:spLocks noGrp="1"/>
          </p:cNvSpPr>
          <p:nvPr>
            <p:ph type="subTitle" idx="1"/>
          </p:nvPr>
        </p:nvSpPr>
        <p:spPr>
          <a:xfrm>
            <a:off x="1621367" y="4193139"/>
            <a:ext cx="8949200" cy="104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1"/>
                </a:solidFill>
              </a:defRPr>
            </a:lvl1pPr>
            <a:lvl2pPr lvl="1" rtl="0">
              <a:spcBef>
                <a:spcPts val="0"/>
              </a:spcBef>
              <a:spcAft>
                <a:spcPts val="0"/>
              </a:spcAft>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endParaRPr/>
          </a:p>
        </p:txBody>
      </p:sp>
      <p:sp>
        <p:nvSpPr>
          <p:cNvPr id="26" name="Google Shape;26;p3"/>
          <p:cNvSpPr/>
          <p:nvPr/>
        </p:nvSpPr>
        <p:spPr>
          <a:xfrm rot="-1859257">
            <a:off x="9909361" y="491459"/>
            <a:ext cx="1601364" cy="1992557"/>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lt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3282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6"/>
        <p:cNvGrpSpPr/>
        <p:nvPr/>
      </p:nvGrpSpPr>
      <p:grpSpPr>
        <a:xfrm>
          <a:off x="0" y="0"/>
          <a:ext cx="0" cy="0"/>
          <a:chOff x="0" y="0"/>
          <a:chExt cx="0" cy="0"/>
        </a:xfrm>
      </p:grpSpPr>
      <p:sp>
        <p:nvSpPr>
          <p:cNvPr id="47" name="Google Shape;47;p6"/>
          <p:cNvSpPr/>
          <p:nvPr/>
        </p:nvSpPr>
        <p:spPr>
          <a:xfrm>
            <a:off x="-725700" y="4304667"/>
            <a:ext cx="2091739" cy="2153908"/>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459"/>
            </a:srgbClr>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48" name="Google Shape;48;p6"/>
          <p:cNvSpPr/>
          <p:nvPr/>
        </p:nvSpPr>
        <p:spPr>
          <a:xfrm rot="5400000">
            <a:off x="9696321" y="4504730"/>
            <a:ext cx="2434316" cy="2931997"/>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49" name="Google Shape;49;p6"/>
          <p:cNvSpPr/>
          <p:nvPr/>
        </p:nvSpPr>
        <p:spPr>
          <a:xfrm>
            <a:off x="914406" y="-507171"/>
            <a:ext cx="3128999" cy="278676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50" name="Google Shape;50;p6"/>
          <p:cNvSpPr/>
          <p:nvPr/>
        </p:nvSpPr>
        <p:spPr>
          <a:xfrm>
            <a:off x="10983700" y="582415"/>
            <a:ext cx="2374576" cy="2341117"/>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rgbClr val="1D1D1B"/>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51" name="Google Shape;51;p6"/>
          <p:cNvSpPr/>
          <p:nvPr/>
        </p:nvSpPr>
        <p:spPr>
          <a:xfrm>
            <a:off x="803648" y="5747358"/>
            <a:ext cx="3432363" cy="1394633"/>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lt1"/>
          </a:solidFill>
          <a:ln>
            <a:noFill/>
          </a:ln>
        </p:spPr>
        <p:txBody>
          <a:bodyPr spcFirstLastPara="1" wrap="square" lIns="121900" tIns="60933" rIns="121900" bIns="60933" anchor="ctr" anchorCtr="0">
            <a:noAutofit/>
          </a:bodyPr>
          <a:lstStyle/>
          <a:p>
            <a:pPr>
              <a:buClr>
                <a:srgbClr val="000000"/>
              </a:buClr>
              <a:buFont typeface="Arial"/>
              <a:buNone/>
            </a:pPr>
            <a:endParaRPr sz="2400" kern="0">
              <a:solidFill>
                <a:srgbClr val="000000"/>
              </a:solidFill>
              <a:latin typeface="Calibri"/>
              <a:ea typeface="Calibri"/>
              <a:cs typeface="Calibri"/>
              <a:sym typeface="Calibri"/>
            </a:endParaRPr>
          </a:p>
        </p:txBody>
      </p:sp>
      <p:sp>
        <p:nvSpPr>
          <p:cNvPr id="52" name="Google Shape;52;p6"/>
          <p:cNvSpPr txBox="1">
            <a:spLocks noGrp="1"/>
          </p:cNvSpPr>
          <p:nvPr>
            <p:ph type="title"/>
          </p:nvPr>
        </p:nvSpPr>
        <p:spPr>
          <a:xfrm>
            <a:off x="1621367" y="1337567"/>
            <a:ext cx="8949200" cy="830800"/>
          </a:xfrm>
          <a:prstGeom prst="rect">
            <a:avLst/>
          </a:prstGeom>
        </p:spPr>
        <p:txBody>
          <a:bodyPr spcFirstLastPara="1" wrap="square" lIns="0" tIns="0" rIns="0" bIns="0"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53" name="Google Shape;53;p6"/>
          <p:cNvSpPr txBox="1">
            <a:spLocks noGrp="1"/>
          </p:cNvSpPr>
          <p:nvPr>
            <p:ph type="body" idx="1"/>
          </p:nvPr>
        </p:nvSpPr>
        <p:spPr>
          <a:xfrm>
            <a:off x="1621367" y="2484167"/>
            <a:ext cx="3984000" cy="4083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4" name="Google Shape;54;p6"/>
          <p:cNvSpPr txBox="1">
            <a:spLocks noGrp="1"/>
          </p:cNvSpPr>
          <p:nvPr>
            <p:ph type="body" idx="2"/>
          </p:nvPr>
        </p:nvSpPr>
        <p:spPr>
          <a:xfrm>
            <a:off x="6586560" y="2484167"/>
            <a:ext cx="3984000" cy="4083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5" name="Google Shape;55;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111111"/>
                </a:solidFill>
              </a:rPr>
              <a:pPr/>
              <a:t>‹#›</a:t>
            </a:fld>
            <a:endParaRPr>
              <a:solidFill>
                <a:srgbClr val="111111"/>
              </a:solidFill>
            </a:endParaRPr>
          </a:p>
        </p:txBody>
      </p:sp>
    </p:spTree>
    <p:extLst>
      <p:ext uri="{BB962C8B-B14F-4D97-AF65-F5344CB8AC3E}">
        <p14:creationId xmlns:p14="http://schemas.microsoft.com/office/powerpoint/2010/main" val="4285088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F0073C-EB96-4800-ACC4-F68660C04233}"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83425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9F0073C-EB96-4800-ACC4-F68660C04233}" type="datetimeFigureOut">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365969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F0073C-EB96-4800-ACC4-F68660C04233}"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2422548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9F0073C-EB96-4800-ACC4-F68660C04233}" type="datetimeFigureOut">
              <a:rPr lang="en-US" smtClean="0"/>
              <a:t>7/24/2020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1319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F0073C-EB96-4800-ACC4-F68660C04233}" type="datetimeFigureOut">
              <a:rPr lang="en-US" smtClean="0"/>
              <a:t>7/24/2020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4132570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0073C-EB96-4800-ACC4-F68660C04233}" type="datetimeFigureOut">
              <a:rPr lang="en-US" smtClean="0"/>
              <a:t>7/24/2020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307016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9F0073C-EB96-4800-ACC4-F68660C04233}"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455433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9F0073C-EB96-4800-ACC4-F68660C04233}" type="datetimeFigureOut">
              <a:rPr lang="en-US" smtClean="0"/>
              <a:t>7/24/2020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A43161-22BD-4FDA-A2AD-A9A4DA410319}" type="slidenum">
              <a:rPr lang="en-US" smtClean="0"/>
              <a:t>‹#›</a:t>
            </a:fld>
            <a:endParaRPr lang="en-US"/>
          </a:p>
        </p:txBody>
      </p:sp>
    </p:spTree>
    <p:extLst>
      <p:ext uri="{BB962C8B-B14F-4D97-AF65-F5344CB8AC3E}">
        <p14:creationId xmlns:p14="http://schemas.microsoft.com/office/powerpoint/2010/main" val="3084088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9F0073C-EB96-4800-ACC4-F68660C04233}" type="datetimeFigureOut">
              <a:rPr lang="en-US" smtClean="0"/>
              <a:t>7/24/2020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3A43161-22BD-4FDA-A2AD-A9A4DA410319}" type="slidenum">
              <a:rPr lang="en-US" smtClean="0"/>
              <a:t>‹#›</a:t>
            </a:fld>
            <a:endParaRPr lang="en-US"/>
          </a:p>
        </p:txBody>
      </p:sp>
    </p:spTree>
    <p:extLst>
      <p:ext uri="{BB962C8B-B14F-4D97-AF65-F5344CB8AC3E}">
        <p14:creationId xmlns:p14="http://schemas.microsoft.com/office/powerpoint/2010/main" val="37537130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video" Target="file:///D:\VIT%20Bhopal\Atmospheric%20Spread%20of%20Chernobyl%20Radioactive%20Cloud%20-%20Nuclear%20Disaster%20-%20Soviet%20Union%20-%20April-May%201986.mp4"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video" Target="file:///D:\VIT%20Bhopal\CYCLONE.mp4"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jpg"/><Relationship Id="rId4" Type="http://schemas.openxmlformats.org/officeDocument/2006/relationships/image" Target="../media/image60.jpg"/></Relationships>
</file>

<file path=ppt/slides/_rels/slide5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jpg"/><Relationship Id="rId4" Type="http://schemas.openxmlformats.org/officeDocument/2006/relationships/image" Target="../media/image71.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7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jp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4"/>
          <p:cNvSpPr txBox="1">
            <a:spLocks noGrp="1"/>
          </p:cNvSpPr>
          <p:nvPr>
            <p:ph type="ctrTitle"/>
          </p:nvPr>
        </p:nvSpPr>
        <p:spPr>
          <a:xfrm>
            <a:off x="1181887" y="2740827"/>
            <a:ext cx="9578261" cy="1546400"/>
          </a:xfrm>
          <a:prstGeom prst="rect">
            <a:avLst/>
          </a:prstGeom>
        </p:spPr>
        <p:txBody>
          <a:bodyPr spcFirstLastPara="1" wrap="square" lIns="0" tIns="0" rIns="0" bIns="0" anchor="ctr" anchorCtr="0">
            <a:noAutofit/>
          </a:bodyPr>
          <a:lstStyle/>
          <a:p>
            <a:pPr lvl="0" algn="ctr"/>
            <a:r>
              <a:rPr lang="en" dirty="0" smtClean="0"/>
              <a:t>Engineering Design </a:t>
            </a:r>
            <a:r>
              <a:rPr lang="en-IN" b="1" dirty="0" smtClean="0"/>
              <a:t>DSN2096</a:t>
            </a:r>
            <a:br>
              <a:rPr lang="en-IN" b="1" dirty="0" smtClean="0"/>
            </a:br>
            <a:r>
              <a:rPr lang="en-IN" b="1" dirty="0"/>
              <a:t/>
            </a:r>
            <a:br>
              <a:rPr lang="en-IN" b="1" dirty="0"/>
            </a:br>
            <a:endParaRPr sz="4800" dirty="0">
              <a:solidFill>
                <a:srgbClr val="00206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268" y="4876802"/>
            <a:ext cx="3357262" cy="1862667"/>
          </a:xfrm>
          <a:prstGeom prst="rect">
            <a:avLst/>
          </a:prstGeom>
        </p:spPr>
      </p:pic>
    </p:spTree>
    <p:extLst>
      <p:ext uri="{BB962C8B-B14F-4D97-AF65-F5344CB8AC3E}">
        <p14:creationId xmlns:p14="http://schemas.microsoft.com/office/powerpoint/2010/main" val="3253804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ctrTitle"/>
          </p:nvPr>
        </p:nvSpPr>
        <p:spPr>
          <a:xfrm>
            <a:off x="1621367" y="2517533"/>
            <a:ext cx="8949200" cy="1546400"/>
          </a:xfrm>
          <a:prstGeom prst="rect">
            <a:avLst/>
          </a:prstGeom>
        </p:spPr>
        <p:txBody>
          <a:bodyPr spcFirstLastPara="1" vert="horz" wrap="square" lIns="0" tIns="0" rIns="0" bIns="0" rtlCol="0" anchor="b" anchorCtr="0">
            <a:noAutofit/>
          </a:bodyPr>
          <a:lstStyle/>
          <a:p>
            <a:pPr lvl="0"/>
            <a:r>
              <a:rPr lang="en-IN" dirty="0"/>
              <a:t>Let’s start with some problems</a:t>
            </a:r>
          </a:p>
        </p:txBody>
      </p:sp>
    </p:spTree>
    <p:extLst>
      <p:ext uri="{BB962C8B-B14F-4D97-AF65-F5344CB8AC3E}">
        <p14:creationId xmlns:p14="http://schemas.microsoft.com/office/powerpoint/2010/main" val="2324758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1392570" y="-51861"/>
            <a:ext cx="8949200" cy="830800"/>
          </a:xfrm>
          <a:prstGeom prst="rect">
            <a:avLst/>
          </a:prstGeom>
        </p:spPr>
        <p:txBody>
          <a:bodyPr spcFirstLastPara="1" vert="horz" wrap="square" lIns="0" tIns="0" rIns="0" bIns="0" rtlCol="0" anchor="b" anchorCtr="0">
            <a:noAutofit/>
          </a:bodyPr>
          <a:lstStyle/>
          <a:p>
            <a:pPr algn="ctr"/>
            <a:r>
              <a:rPr lang="en-IN" sz="4800" b="1" dirty="0" smtClean="0"/>
              <a:t>Chernobyl accident in 1986</a:t>
            </a:r>
            <a:endParaRPr lang="en-IN" sz="4800" b="1" dirty="0"/>
          </a:p>
        </p:txBody>
      </p:sp>
      <p:sp>
        <p:nvSpPr>
          <p:cNvPr id="121" name="Google Shape;121;p15"/>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pic>
        <p:nvPicPr>
          <p:cNvPr id="5" name="Atmospheric Spread of Chernobyl Radioactive Cloud - Nuclear Disaster - Soviet Union - April-May 1986.mp4">
            <a:hlinkClick r:id="" action="ppaction://media"/>
          </p:cNvPr>
          <p:cNvPicPr>
            <a:picLocks noRot="1" noChangeAspect="1"/>
          </p:cNvPicPr>
          <p:nvPr>
            <a:videoFile r:link="rId1"/>
          </p:nvPr>
        </p:nvPicPr>
        <p:blipFill>
          <a:blip r:embed="rId4"/>
          <a:stretch>
            <a:fillRect/>
          </a:stretch>
        </p:blipFill>
        <p:spPr>
          <a:xfrm>
            <a:off x="1303866" y="863055"/>
            <a:ext cx="9855199" cy="5744510"/>
          </a:xfrm>
          <a:prstGeom prst="rect">
            <a:avLst/>
          </a:prstGeom>
        </p:spPr>
      </p:pic>
    </p:spTree>
    <p:extLst>
      <p:ext uri="{BB962C8B-B14F-4D97-AF65-F5344CB8AC3E}">
        <p14:creationId xmlns:p14="http://schemas.microsoft.com/office/powerpoint/2010/main" val="940659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609600" y="316840"/>
            <a:ext cx="10176933" cy="830800"/>
          </a:xfrm>
          <a:prstGeom prst="rect">
            <a:avLst/>
          </a:prstGeom>
        </p:spPr>
        <p:txBody>
          <a:bodyPr spcFirstLastPara="1" vert="horz" wrap="square" lIns="0" tIns="0" rIns="0" bIns="0" rtlCol="0" anchor="b" anchorCtr="0">
            <a:noAutofit/>
          </a:bodyPr>
          <a:lstStyle/>
          <a:p>
            <a:r>
              <a:rPr lang="en" dirty="0" smtClean="0"/>
              <a:t>Quebec Bridge Collapse</a:t>
            </a:r>
            <a:endParaRPr dirty="0"/>
          </a:p>
        </p:txBody>
      </p:sp>
      <p:sp>
        <p:nvSpPr>
          <p:cNvPr id="121" name="Google Shape;121;p15"/>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12</a:t>
            </a:fld>
            <a:endParaRPr/>
          </a:p>
        </p:txBody>
      </p:sp>
      <p:pic>
        <p:nvPicPr>
          <p:cNvPr id="7" name="Picture 6"/>
          <p:cNvPicPr>
            <a:picLocks noChangeAspect="1"/>
          </p:cNvPicPr>
          <p:nvPr/>
        </p:nvPicPr>
        <p:blipFill>
          <a:blip r:embed="rId3"/>
          <a:stretch>
            <a:fillRect/>
          </a:stretch>
        </p:blipFill>
        <p:spPr>
          <a:xfrm>
            <a:off x="2023731" y="1598430"/>
            <a:ext cx="7332921" cy="4458815"/>
          </a:xfrm>
          <a:prstGeom prst="rect">
            <a:avLst/>
          </a:prstGeom>
        </p:spPr>
      </p:pic>
    </p:spTree>
    <p:extLst>
      <p:ext uri="{BB962C8B-B14F-4D97-AF65-F5344CB8AC3E}">
        <p14:creationId xmlns:p14="http://schemas.microsoft.com/office/powerpoint/2010/main" val="158723327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952303" y="-118531"/>
            <a:ext cx="9461696" cy="830800"/>
          </a:xfrm>
          <a:prstGeom prst="rect">
            <a:avLst/>
          </a:prstGeom>
        </p:spPr>
        <p:txBody>
          <a:bodyPr spcFirstLastPara="1" vert="horz" wrap="square" lIns="0" tIns="0" rIns="0" bIns="0" rtlCol="0" anchor="b" anchorCtr="0">
            <a:noAutofit/>
          </a:bodyPr>
          <a:lstStyle/>
          <a:p>
            <a:r>
              <a:rPr lang="en-IN" sz="4267" b="1" dirty="0" smtClean="0"/>
              <a:t>Examples of good design</a:t>
            </a:r>
            <a:endParaRPr lang="en-IN" sz="4267" b="1" dirty="0"/>
          </a:p>
        </p:txBody>
      </p:sp>
      <p:sp>
        <p:nvSpPr>
          <p:cNvPr id="121" name="Google Shape;121;p15"/>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pic>
        <p:nvPicPr>
          <p:cNvPr id="5" name="CYCLONE.mp4">
            <a:hlinkClick r:id="" action="ppaction://media"/>
          </p:cNvPr>
          <p:cNvPicPr>
            <a:picLocks noRot="1" noChangeAspect="1"/>
          </p:cNvPicPr>
          <p:nvPr>
            <a:videoFile r:link="rId1"/>
          </p:nvPr>
        </p:nvPicPr>
        <p:blipFill>
          <a:blip r:embed="rId4"/>
          <a:stretch>
            <a:fillRect/>
          </a:stretch>
        </p:blipFill>
        <p:spPr>
          <a:xfrm>
            <a:off x="604331" y="1049867"/>
            <a:ext cx="10114469" cy="5808134"/>
          </a:xfrm>
          <a:prstGeom prst="rect">
            <a:avLst/>
          </a:prstGeom>
        </p:spPr>
      </p:pic>
    </p:spTree>
    <p:extLst>
      <p:ext uri="{BB962C8B-B14F-4D97-AF65-F5344CB8AC3E}">
        <p14:creationId xmlns:p14="http://schemas.microsoft.com/office/powerpoint/2010/main" val="3356868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270933" y="0"/>
            <a:ext cx="9448800" cy="830800"/>
          </a:xfrm>
          <a:prstGeom prst="rect">
            <a:avLst/>
          </a:prstGeom>
        </p:spPr>
        <p:txBody>
          <a:bodyPr spcFirstLastPara="1" vert="horz" wrap="square" lIns="0" tIns="0" rIns="0" bIns="0" rtlCol="0" anchor="b" anchorCtr="0">
            <a:noAutofit/>
          </a:bodyPr>
          <a:lstStyle/>
          <a:p>
            <a:r>
              <a:rPr lang="en" dirty="0" smtClean="0"/>
              <a:t>Examples of good design</a:t>
            </a:r>
            <a:endParaRPr dirty="0"/>
          </a:p>
        </p:txBody>
      </p:sp>
      <p:sp>
        <p:nvSpPr>
          <p:cNvPr id="121" name="Google Shape;121;p15"/>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14</a:t>
            </a:fld>
            <a:endParaRPr/>
          </a:p>
        </p:txBody>
      </p:sp>
      <p:pic>
        <p:nvPicPr>
          <p:cNvPr id="5" name="Picture 4" descr="URI_Vicky kaushal.jpeg"/>
          <p:cNvPicPr>
            <a:picLocks noChangeAspect="1"/>
          </p:cNvPicPr>
          <p:nvPr/>
        </p:nvPicPr>
        <p:blipFill>
          <a:blip r:embed="rId3"/>
          <a:stretch>
            <a:fillRect/>
          </a:stretch>
        </p:blipFill>
        <p:spPr>
          <a:xfrm>
            <a:off x="474133" y="1041400"/>
            <a:ext cx="5808133" cy="5672666"/>
          </a:xfrm>
          <a:prstGeom prst="rect">
            <a:avLst/>
          </a:prstGeom>
        </p:spPr>
      </p:pic>
      <p:pic>
        <p:nvPicPr>
          <p:cNvPr id="1026" name="Picture 2" descr="D:\VIT Bhopal\Garuda.jpeg"/>
          <p:cNvPicPr>
            <a:picLocks noChangeAspect="1" noChangeArrowheads="1"/>
          </p:cNvPicPr>
          <p:nvPr/>
        </p:nvPicPr>
        <p:blipFill>
          <a:blip r:embed="rId4"/>
          <a:srcRect/>
          <a:stretch>
            <a:fillRect/>
          </a:stretch>
        </p:blipFill>
        <p:spPr bwMode="auto">
          <a:xfrm>
            <a:off x="5286374" y="1065742"/>
            <a:ext cx="6191250" cy="3676650"/>
          </a:xfrm>
          <a:prstGeom prst="rect">
            <a:avLst/>
          </a:prstGeom>
          <a:noFill/>
        </p:spPr>
      </p:pic>
    </p:spTree>
    <p:extLst>
      <p:ext uri="{BB962C8B-B14F-4D97-AF65-F5344CB8AC3E}">
        <p14:creationId xmlns:p14="http://schemas.microsoft.com/office/powerpoint/2010/main" val="240422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381001"/>
            <a:ext cx="8686800" cy="4525963"/>
          </a:xfrm>
        </p:spPr>
        <p:txBody>
          <a:bodyPr>
            <a:normAutofit/>
          </a:bodyPr>
          <a:lstStyle/>
          <a:p>
            <a:pPr>
              <a:buNone/>
            </a:pPr>
            <a:r>
              <a:rPr lang="en-US" sz="3200" dirty="0">
                <a:solidFill>
                  <a:srgbClr val="FF0000"/>
                </a:solidFill>
                <a:latin typeface="Times New Roman" pitchFamily="18" charset="0"/>
                <a:cs typeface="Times New Roman" pitchFamily="18" charset="0"/>
              </a:rPr>
              <a:t>What is engineering design ?</a:t>
            </a:r>
          </a:p>
          <a:p>
            <a:pPr marL="0" indent="0" algn="just">
              <a:buNone/>
            </a:pPr>
            <a:r>
              <a:rPr lang="en-US" sz="3200" dirty="0">
                <a:solidFill>
                  <a:srgbClr val="002060"/>
                </a:solidFill>
                <a:latin typeface="Times New Roman" pitchFamily="18" charset="0"/>
                <a:cs typeface="Times New Roman" pitchFamily="18" charset="0"/>
              </a:rPr>
              <a:t>A systematic, intelligent process in which designers generate, evaluate, and specify concepts for devices, systems, or processes whose form and function achieve clients’ objectives or users’ needs while satisfying a specified set of constraints</a:t>
            </a:r>
          </a:p>
        </p:txBody>
      </p:sp>
    </p:spTree>
    <p:extLst>
      <p:ext uri="{BB962C8B-B14F-4D97-AF65-F5344CB8AC3E}">
        <p14:creationId xmlns:p14="http://schemas.microsoft.com/office/powerpoint/2010/main" val="1800655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y elements of design.tif"/>
          <p:cNvPicPr>
            <a:picLocks noChangeAspect="1"/>
          </p:cNvPicPr>
          <p:nvPr/>
        </p:nvPicPr>
        <p:blipFill>
          <a:blip r:embed="rId2" cstate="print"/>
          <a:stretch>
            <a:fillRect/>
          </a:stretch>
        </p:blipFill>
        <p:spPr>
          <a:xfrm>
            <a:off x="1828800" y="187037"/>
            <a:ext cx="8763000" cy="6483040"/>
          </a:xfrm>
          <a:prstGeom prst="rect">
            <a:avLst/>
          </a:prstGeom>
        </p:spPr>
      </p:pic>
      <p:sp>
        <p:nvSpPr>
          <p:cNvPr id="17" name="Rounded Rectangle 16"/>
          <p:cNvSpPr/>
          <p:nvPr/>
        </p:nvSpPr>
        <p:spPr>
          <a:xfrm>
            <a:off x="1828800" y="2819400"/>
            <a:ext cx="2514600" cy="1066800"/>
          </a:xfrm>
          <a:prstGeom prst="round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itchFamily="18" charset="0"/>
                <a:cs typeface="Times New Roman" pitchFamily="18" charset="0"/>
              </a:rPr>
              <a:t>Key elements of design</a:t>
            </a:r>
          </a:p>
        </p:txBody>
      </p:sp>
    </p:spTree>
    <p:extLst>
      <p:ext uri="{BB962C8B-B14F-4D97-AF65-F5344CB8AC3E}">
        <p14:creationId xmlns:p14="http://schemas.microsoft.com/office/powerpoint/2010/main" val="1392369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a:p>
        </p:txBody>
      </p:sp>
      <p:sp>
        <p:nvSpPr>
          <p:cNvPr id="2" name="Rounded Rectangle 1"/>
          <p:cNvSpPr/>
          <p:nvPr/>
        </p:nvSpPr>
        <p:spPr>
          <a:xfrm>
            <a:off x="1752600" y="1295400"/>
            <a:ext cx="2362200" cy="990600"/>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Good design</a:t>
            </a:r>
          </a:p>
        </p:txBody>
      </p:sp>
      <p:sp>
        <p:nvSpPr>
          <p:cNvPr id="11" name="Rounded Rectangle 10"/>
          <p:cNvSpPr/>
          <p:nvPr/>
        </p:nvSpPr>
        <p:spPr>
          <a:xfrm>
            <a:off x="4897582" y="2286000"/>
            <a:ext cx="2362200" cy="990600"/>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Synthesis</a:t>
            </a:r>
          </a:p>
        </p:txBody>
      </p:sp>
      <p:sp>
        <p:nvSpPr>
          <p:cNvPr id="13" name="Rounded Rectangle 12"/>
          <p:cNvSpPr/>
          <p:nvPr/>
        </p:nvSpPr>
        <p:spPr>
          <a:xfrm>
            <a:off x="4876800" y="484909"/>
            <a:ext cx="2362200" cy="990600"/>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Analysis</a:t>
            </a:r>
          </a:p>
        </p:txBody>
      </p:sp>
      <p:cxnSp>
        <p:nvCxnSpPr>
          <p:cNvPr id="5" name="Straight Arrow Connector 4"/>
          <p:cNvCxnSpPr>
            <a:stCxn id="2" idx="3"/>
            <a:endCxn id="13" idx="1"/>
          </p:cNvCxnSpPr>
          <p:nvPr/>
        </p:nvCxnSpPr>
        <p:spPr>
          <a:xfrm flipV="1">
            <a:off x="4114800" y="980210"/>
            <a:ext cx="762000" cy="81049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2" idx="3"/>
            <a:endCxn id="11" idx="1"/>
          </p:cNvCxnSpPr>
          <p:nvPr/>
        </p:nvCxnSpPr>
        <p:spPr>
          <a:xfrm>
            <a:off x="4114800" y="1790700"/>
            <a:ext cx="782782" cy="9906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Rounded Rectangle 17"/>
          <p:cNvSpPr/>
          <p:nvPr/>
        </p:nvSpPr>
        <p:spPr>
          <a:xfrm>
            <a:off x="2514600" y="3916031"/>
            <a:ext cx="5105400" cy="990600"/>
          </a:xfrm>
          <a:prstGeom prst="roundRect">
            <a:avLst/>
          </a:prstGeom>
          <a:solidFill>
            <a:schemeClr val="accent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What is Analysis  ?</a:t>
            </a:r>
          </a:p>
        </p:txBody>
      </p:sp>
      <p:sp>
        <p:nvSpPr>
          <p:cNvPr id="19" name="Rounded Rectangle 18"/>
          <p:cNvSpPr/>
          <p:nvPr/>
        </p:nvSpPr>
        <p:spPr>
          <a:xfrm>
            <a:off x="2514600" y="5190028"/>
            <a:ext cx="5105400" cy="990600"/>
          </a:xfrm>
          <a:prstGeom prst="round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7030A0"/>
                </a:solidFill>
                <a:latin typeface="Times New Roman" panose="02020603050405020304" pitchFamily="18" charset="0"/>
                <a:cs typeface="Times New Roman" panose="02020603050405020304" pitchFamily="18" charset="0"/>
              </a:rPr>
              <a:t>What is synthesis  ?</a:t>
            </a:r>
          </a:p>
        </p:txBody>
      </p:sp>
    </p:spTree>
    <p:extLst>
      <p:ext uri="{BB962C8B-B14F-4D97-AF65-F5344CB8AC3E}">
        <p14:creationId xmlns:p14="http://schemas.microsoft.com/office/powerpoint/2010/main" val="4285993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VIT Bhopal\examining blood.jpg"/>
          <p:cNvPicPr>
            <a:picLocks noGrp="1" noChangeAspect="1" noChangeArrowheads="1"/>
          </p:cNvPicPr>
          <p:nvPr>
            <p:ph idx="1"/>
          </p:nvPr>
        </p:nvPicPr>
        <p:blipFill>
          <a:blip r:embed="rId2"/>
          <a:stretch>
            <a:fillRect/>
          </a:stretch>
        </p:blipFill>
        <p:spPr bwMode="auto">
          <a:xfrm>
            <a:off x="6172201" y="3352800"/>
            <a:ext cx="4351311" cy="3200400"/>
          </a:xfrm>
          <a:prstGeom prst="rect">
            <a:avLst/>
          </a:prstGeom>
          <a:noFill/>
        </p:spPr>
      </p:pic>
      <p:sp>
        <p:nvSpPr>
          <p:cNvPr id="5" name="TextBox 4"/>
          <p:cNvSpPr txBox="1"/>
          <p:nvPr/>
        </p:nvSpPr>
        <p:spPr>
          <a:xfrm>
            <a:off x="1828800" y="228601"/>
            <a:ext cx="8153400" cy="2554545"/>
          </a:xfrm>
          <a:prstGeom prst="rect">
            <a:avLst/>
          </a:prstGeom>
          <a:noFill/>
        </p:spPr>
        <p:txBody>
          <a:bodyPr wrap="square" rtlCol="0">
            <a:spAutoFit/>
          </a:bodyPr>
          <a:lstStyle/>
          <a:p>
            <a:pPr algn="just"/>
            <a:r>
              <a:rPr lang="en-US" dirty="0"/>
              <a:t> </a:t>
            </a:r>
            <a:r>
              <a:rPr lang="en-US" sz="3200" dirty="0">
                <a:solidFill>
                  <a:srgbClr val="FF0066"/>
                </a:solidFill>
                <a:latin typeface="Times New Roman" pitchFamily="18" charset="0"/>
                <a:cs typeface="Times New Roman" pitchFamily="18" charset="0"/>
              </a:rPr>
              <a:t>Analysis -</a:t>
            </a:r>
            <a:r>
              <a:rPr lang="en-US" sz="3200" dirty="0">
                <a:latin typeface="Times New Roman" pitchFamily="18" charset="0"/>
                <a:cs typeface="Times New Roman" pitchFamily="18" charset="0"/>
              </a:rPr>
              <a:t> </a:t>
            </a:r>
            <a:r>
              <a:rPr lang="en-US" sz="3200" dirty="0">
                <a:solidFill>
                  <a:srgbClr val="7030A0"/>
                </a:solidFill>
                <a:latin typeface="Times New Roman" pitchFamily="18" charset="0"/>
                <a:cs typeface="Times New Roman" pitchFamily="18" charset="0"/>
              </a:rPr>
              <a:t>Complex problem must be decomposed into manageable parts  and each part must be able to deliver the expected behavior. This can be done using some science or engineering science computational tools .</a:t>
            </a:r>
          </a:p>
        </p:txBody>
      </p:sp>
      <p:pic>
        <p:nvPicPr>
          <p:cNvPr id="1027" name="Picture 3" descr="D:\VIT Bhopal\computer.jpg"/>
          <p:cNvPicPr>
            <a:picLocks noChangeAspect="1" noChangeArrowheads="1"/>
          </p:cNvPicPr>
          <p:nvPr/>
        </p:nvPicPr>
        <p:blipFill>
          <a:blip r:embed="rId3"/>
          <a:srcRect/>
          <a:stretch>
            <a:fillRect/>
          </a:stretch>
        </p:blipFill>
        <p:spPr bwMode="auto">
          <a:xfrm>
            <a:off x="2057400" y="3124200"/>
            <a:ext cx="3505200" cy="3200400"/>
          </a:xfrm>
          <a:prstGeom prst="rect">
            <a:avLst/>
          </a:prstGeom>
          <a:noFill/>
        </p:spPr>
      </p:pic>
    </p:spTree>
    <p:extLst>
      <p:ext uri="{BB962C8B-B14F-4D97-AF65-F5344CB8AC3E}">
        <p14:creationId xmlns:p14="http://schemas.microsoft.com/office/powerpoint/2010/main" val="499224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52400"/>
            <a:ext cx="8534400" cy="2209800"/>
          </a:xfrm>
        </p:spPr>
        <p:txBody>
          <a:bodyPr>
            <a:normAutofit/>
          </a:bodyPr>
          <a:lstStyle/>
          <a:p>
            <a:pPr marL="49213" indent="-49213" algn="just">
              <a:buNone/>
            </a:pPr>
            <a:r>
              <a:rPr lang="en-US" sz="3200" dirty="0">
                <a:solidFill>
                  <a:srgbClr val="FF0000"/>
                </a:solidFill>
                <a:latin typeface="Times New Roman" pitchFamily="18" charset="0"/>
                <a:cs typeface="Times New Roman" pitchFamily="18" charset="0"/>
              </a:rPr>
              <a:t>Synthesis</a:t>
            </a:r>
            <a:r>
              <a:rPr lang="en-US" sz="3200" dirty="0">
                <a:solidFill>
                  <a:srgbClr val="7030A0"/>
                </a:solidFill>
                <a:latin typeface="Times New Roman" pitchFamily="18" charset="0"/>
                <a:cs typeface="Times New Roman" pitchFamily="18" charset="0"/>
              </a:rPr>
              <a:t>-involves the identification of the design elements that will comprise the product, and the combination of the part solutions into a workable system.</a:t>
            </a:r>
          </a:p>
        </p:txBody>
      </p:sp>
      <p:pic>
        <p:nvPicPr>
          <p:cNvPr id="5" name="Picture 4" descr="photosynthesis.png"/>
          <p:cNvPicPr>
            <a:picLocks noChangeAspect="1"/>
          </p:cNvPicPr>
          <p:nvPr/>
        </p:nvPicPr>
        <p:blipFill>
          <a:blip r:embed="rId2"/>
          <a:stretch>
            <a:fillRect/>
          </a:stretch>
        </p:blipFill>
        <p:spPr>
          <a:xfrm>
            <a:off x="4495800" y="2209800"/>
            <a:ext cx="4191000" cy="4267200"/>
          </a:xfrm>
          <a:prstGeom prst="rect">
            <a:avLst/>
          </a:prstGeom>
        </p:spPr>
      </p:pic>
    </p:spTree>
    <p:extLst>
      <p:ext uri="{BB962C8B-B14F-4D97-AF65-F5344CB8AC3E}">
        <p14:creationId xmlns:p14="http://schemas.microsoft.com/office/powerpoint/2010/main" val="8373462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86432" y="4990235"/>
            <a:ext cx="57150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3399"/>
                </a:solidFill>
                <a:latin typeface="Times New Roman" pitchFamily="18" charset="0"/>
                <a:cs typeface="Times New Roman" pitchFamily="18" charset="0"/>
              </a:rPr>
              <a:t>Dr. Priyanjali Gogikar</a:t>
            </a:r>
          </a:p>
          <a:p>
            <a:pPr algn="ctr"/>
            <a:r>
              <a:rPr lang="en-US" sz="3200" dirty="0">
                <a:solidFill>
                  <a:srgbClr val="FF3399"/>
                </a:solidFill>
                <a:latin typeface="Times New Roman" pitchFamily="18" charset="0"/>
                <a:cs typeface="Times New Roman" pitchFamily="18" charset="0"/>
              </a:rPr>
              <a:t>Assistant Professor</a:t>
            </a:r>
          </a:p>
          <a:p>
            <a:pPr algn="ctr"/>
            <a:r>
              <a:rPr lang="en-US" sz="3200" dirty="0">
                <a:solidFill>
                  <a:srgbClr val="FF3399"/>
                </a:solidFill>
                <a:latin typeface="Times New Roman" pitchFamily="18" charset="0"/>
                <a:cs typeface="Times New Roman" pitchFamily="18" charset="0"/>
              </a:rPr>
              <a:t>SEEE, VIT Bhopal</a:t>
            </a:r>
          </a:p>
        </p:txBody>
      </p:sp>
      <p:sp>
        <p:nvSpPr>
          <p:cNvPr id="5" name="Rectangle 4"/>
          <p:cNvSpPr/>
          <p:nvPr/>
        </p:nvSpPr>
        <p:spPr>
          <a:xfrm>
            <a:off x="1609867" y="533400"/>
            <a:ext cx="8134065" cy="1200329"/>
          </a:xfrm>
          <a:prstGeom prst="rect">
            <a:avLst/>
          </a:prstGeom>
        </p:spPr>
        <p:txBody>
          <a:bodyPr wrap="square">
            <a:spAutoFit/>
          </a:bodyPr>
          <a:lstStyle/>
          <a:p>
            <a:pPr algn="ctr"/>
            <a:r>
              <a:rPr lang="en-US" sz="3600" b="1" dirty="0">
                <a:solidFill>
                  <a:srgbClr val="002060"/>
                </a:solidFill>
                <a:latin typeface="Times New Roman" pitchFamily="18" charset="0"/>
                <a:cs typeface="Times New Roman" pitchFamily="18" charset="0"/>
              </a:rPr>
              <a:t>Engineering Design</a:t>
            </a:r>
            <a:br>
              <a:rPr lang="en-US" sz="3600" b="1" dirty="0">
                <a:solidFill>
                  <a:srgbClr val="002060"/>
                </a:solidFill>
                <a:latin typeface="Times New Roman" pitchFamily="18" charset="0"/>
                <a:cs typeface="Times New Roman" pitchFamily="18" charset="0"/>
              </a:rPr>
            </a:br>
            <a:r>
              <a:rPr lang="en-US" sz="3600" b="1" dirty="0">
                <a:solidFill>
                  <a:srgbClr val="002060"/>
                </a:solidFill>
                <a:latin typeface="Times New Roman" pitchFamily="18" charset="0"/>
                <a:cs typeface="Times New Roman" pitchFamily="18" charset="0"/>
              </a:rPr>
              <a:t>(Code:DSN2096)</a:t>
            </a:r>
            <a:endParaRPr lang="en-US" sz="3600" b="1" dirty="0">
              <a:solidFill>
                <a:srgbClr val="002060"/>
              </a:solidFill>
            </a:endParaRPr>
          </a:p>
        </p:txBody>
      </p:sp>
      <p:sp>
        <p:nvSpPr>
          <p:cNvPr id="6" name="Rectangle 5"/>
          <p:cNvSpPr/>
          <p:nvPr/>
        </p:nvSpPr>
        <p:spPr>
          <a:xfrm>
            <a:off x="3285699" y="2433851"/>
            <a:ext cx="5410200" cy="1569660"/>
          </a:xfrm>
          <a:prstGeom prst="rect">
            <a:avLst/>
          </a:prstGeom>
        </p:spPr>
        <p:txBody>
          <a:bodyPr wrap="square">
            <a:spAutoFit/>
          </a:bodyPr>
          <a:lstStyle/>
          <a:p>
            <a:pPr algn="ctr"/>
            <a:r>
              <a:rPr lang="en-US" sz="3200" b="1" dirty="0">
                <a:solidFill>
                  <a:schemeClr val="accent1">
                    <a:lumMod val="75000"/>
                  </a:schemeClr>
                </a:solidFill>
                <a:latin typeface="Times New Roman" pitchFamily="18" charset="0"/>
                <a:cs typeface="Times New Roman" pitchFamily="18" charset="0"/>
              </a:rPr>
              <a:t>Module 1</a:t>
            </a:r>
          </a:p>
          <a:p>
            <a:pPr algn="ctr"/>
            <a:r>
              <a:rPr lang="en-US" sz="3200" b="1" dirty="0">
                <a:solidFill>
                  <a:schemeClr val="accent1">
                    <a:lumMod val="75000"/>
                  </a:schemeClr>
                </a:solidFill>
                <a:latin typeface="Times New Roman" pitchFamily="18" charset="0"/>
                <a:cs typeface="Times New Roman" pitchFamily="18" charset="0"/>
              </a:rPr>
              <a:t>Introduction to Engineering design process</a:t>
            </a:r>
          </a:p>
        </p:txBody>
      </p:sp>
    </p:spTree>
    <p:extLst>
      <p:ext uri="{BB962C8B-B14F-4D97-AF65-F5344CB8AC3E}">
        <p14:creationId xmlns:p14="http://schemas.microsoft.com/office/powerpoint/2010/main" val="38453384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8229600" cy="762000"/>
          </a:xfrm>
        </p:spPr>
        <p:txBody>
          <a:bodyPr/>
          <a:lstStyle/>
          <a:p>
            <a:r>
              <a:rPr lang="en-US" dirty="0" smtClean="0">
                <a:solidFill>
                  <a:schemeClr val="accent5">
                    <a:lumMod val="75000"/>
                  </a:schemeClr>
                </a:solidFill>
                <a:latin typeface="Times New Roman" pitchFamily="18" charset="0"/>
                <a:cs typeface="Times New Roman" pitchFamily="18" charset="0"/>
              </a:rPr>
              <a:t>Importance of engineering design</a:t>
            </a:r>
            <a:endParaRPr lang="en-US" dirty="0">
              <a:solidFill>
                <a:schemeClr val="accent5">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600200" y="914400"/>
            <a:ext cx="8763000" cy="5334000"/>
          </a:xfrm>
        </p:spPr>
        <p:txBody>
          <a:bodyPr>
            <a:noAutofit/>
          </a:bodyPr>
          <a:lstStyle/>
          <a:p>
            <a:pPr marL="406400" indent="-406400" algn="just">
              <a:buNone/>
            </a:pPr>
            <a:r>
              <a:rPr lang="en-US" sz="2800" dirty="0">
                <a:solidFill>
                  <a:srgbClr val="7030A0"/>
                </a:solidFill>
                <a:latin typeface="Times New Roman" pitchFamily="18" charset="0"/>
                <a:cs typeface="Times New Roman" pitchFamily="18" charset="0"/>
              </a:rPr>
              <a:t>1. Decisions made during design process cost very little in terms of the overall product cost but have a major effect on the cost of the product.</a:t>
            </a:r>
          </a:p>
          <a:p>
            <a:pPr marL="514350" indent="-514350" algn="just">
              <a:buNone/>
            </a:pPr>
            <a:r>
              <a:rPr lang="en-US" sz="2800" dirty="0">
                <a:solidFill>
                  <a:srgbClr val="7030A0"/>
                </a:solidFill>
                <a:latin typeface="Times New Roman" pitchFamily="18" charset="0"/>
                <a:cs typeface="Times New Roman" pitchFamily="18" charset="0"/>
              </a:rPr>
              <a:t>2.   Product quality-depends on two factors</a:t>
            </a:r>
          </a:p>
          <a:p>
            <a:pPr marL="631825" indent="-349250" algn="just"/>
            <a:r>
              <a:rPr lang="en-US" sz="2800" dirty="0">
                <a:solidFill>
                  <a:srgbClr val="FF0066"/>
                </a:solidFill>
                <a:latin typeface="Times New Roman" pitchFamily="18" charset="0"/>
                <a:cs typeface="Times New Roman" pitchFamily="18" charset="0"/>
              </a:rPr>
              <a:t>Incorporating features and performance as per the requirements of consumer who purchases the product</a:t>
            </a:r>
          </a:p>
          <a:p>
            <a:pPr marL="631825" indent="-398463" algn="just"/>
            <a:r>
              <a:rPr lang="en-US" sz="2800" dirty="0">
                <a:solidFill>
                  <a:srgbClr val="FF0066"/>
                </a:solidFill>
                <a:latin typeface="Times New Roman" pitchFamily="18" charset="0"/>
                <a:cs typeface="Times New Roman" pitchFamily="18" charset="0"/>
              </a:rPr>
              <a:t>Design must be carried out without manufacturing    defects.</a:t>
            </a:r>
            <a:endParaRPr lang="en-US" sz="2800" dirty="0">
              <a:solidFill>
                <a:srgbClr val="7030A0"/>
              </a:solidFill>
              <a:latin typeface="Times New Roman" pitchFamily="18" charset="0"/>
              <a:cs typeface="Times New Roman" pitchFamily="18" charset="0"/>
            </a:endParaRPr>
          </a:p>
          <a:p>
            <a:pPr marL="514350" indent="-514350" algn="just">
              <a:buNone/>
            </a:pPr>
            <a:r>
              <a:rPr lang="en-US" sz="2800" dirty="0">
                <a:solidFill>
                  <a:srgbClr val="7030A0"/>
                </a:solidFill>
                <a:latin typeface="Times New Roman" pitchFamily="18" charset="0"/>
                <a:cs typeface="Times New Roman" pitchFamily="18" charset="0"/>
              </a:rPr>
              <a:t>3.  Product life cycle – cycle time refers to the development time required to bring a new product into the market (should be as minimum as possible)</a:t>
            </a:r>
          </a:p>
        </p:txBody>
      </p:sp>
    </p:spTree>
    <p:extLst>
      <p:ext uri="{BB962C8B-B14F-4D97-AF65-F5344CB8AC3E}">
        <p14:creationId xmlns:p14="http://schemas.microsoft.com/office/powerpoint/2010/main" val="584585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eel.jpg"/>
          <p:cNvPicPr>
            <a:picLocks noChangeAspect="1"/>
          </p:cNvPicPr>
          <p:nvPr/>
        </p:nvPicPr>
        <p:blipFill>
          <a:blip r:embed="rId2"/>
          <a:stretch>
            <a:fillRect/>
          </a:stretch>
        </p:blipFill>
        <p:spPr>
          <a:xfrm>
            <a:off x="1828800" y="2819400"/>
            <a:ext cx="5334000" cy="2209800"/>
          </a:xfrm>
          <a:prstGeom prst="rect">
            <a:avLst/>
          </a:prstGeom>
        </p:spPr>
      </p:pic>
      <p:pic>
        <p:nvPicPr>
          <p:cNvPr id="5" name="Picture 4" descr="compass.png"/>
          <p:cNvPicPr>
            <a:picLocks noChangeAspect="1"/>
          </p:cNvPicPr>
          <p:nvPr/>
        </p:nvPicPr>
        <p:blipFill>
          <a:blip r:embed="rId3"/>
          <a:stretch>
            <a:fillRect/>
          </a:stretch>
        </p:blipFill>
        <p:spPr>
          <a:xfrm>
            <a:off x="6858000" y="76200"/>
            <a:ext cx="3429000" cy="2362200"/>
          </a:xfrm>
          <a:prstGeom prst="rect">
            <a:avLst/>
          </a:prstGeom>
        </p:spPr>
      </p:pic>
      <p:pic>
        <p:nvPicPr>
          <p:cNvPr id="6" name="Picture 5" descr="bulb.jpg"/>
          <p:cNvPicPr>
            <a:picLocks noChangeAspect="1"/>
          </p:cNvPicPr>
          <p:nvPr/>
        </p:nvPicPr>
        <p:blipFill>
          <a:blip r:embed="rId4" cstate="print"/>
          <a:stretch>
            <a:fillRect/>
          </a:stretch>
        </p:blipFill>
        <p:spPr>
          <a:xfrm>
            <a:off x="7391400" y="2590800"/>
            <a:ext cx="2895600" cy="2438400"/>
          </a:xfrm>
          <a:prstGeom prst="rect">
            <a:avLst/>
          </a:prstGeom>
        </p:spPr>
      </p:pic>
      <p:pic>
        <p:nvPicPr>
          <p:cNvPr id="7" name="Picture 6" descr="www.jpg"/>
          <p:cNvPicPr>
            <a:picLocks noChangeAspect="1"/>
          </p:cNvPicPr>
          <p:nvPr/>
        </p:nvPicPr>
        <p:blipFill>
          <a:blip r:embed="rId5"/>
          <a:stretch>
            <a:fillRect/>
          </a:stretch>
        </p:blipFill>
        <p:spPr>
          <a:xfrm>
            <a:off x="2057400" y="4906328"/>
            <a:ext cx="5105400" cy="1951672"/>
          </a:xfrm>
          <a:prstGeom prst="rect">
            <a:avLst/>
          </a:prstGeom>
        </p:spPr>
      </p:pic>
      <p:pic>
        <p:nvPicPr>
          <p:cNvPr id="8" name="Picture 7" descr="microprocessor.jpg"/>
          <p:cNvPicPr>
            <a:picLocks noChangeAspect="1"/>
          </p:cNvPicPr>
          <p:nvPr/>
        </p:nvPicPr>
        <p:blipFill>
          <a:blip r:embed="rId6"/>
          <a:stretch>
            <a:fillRect/>
          </a:stretch>
        </p:blipFill>
        <p:spPr>
          <a:xfrm>
            <a:off x="7896226" y="5267326"/>
            <a:ext cx="2619375" cy="1514475"/>
          </a:xfrm>
          <a:prstGeom prst="rect">
            <a:avLst/>
          </a:prstGeom>
        </p:spPr>
      </p:pic>
      <p:sp>
        <p:nvSpPr>
          <p:cNvPr id="2" name="Title 1"/>
          <p:cNvSpPr>
            <a:spLocks noGrp="1"/>
          </p:cNvSpPr>
          <p:nvPr>
            <p:ph type="title"/>
          </p:nvPr>
        </p:nvSpPr>
        <p:spPr>
          <a:xfrm>
            <a:off x="1524000" y="0"/>
            <a:ext cx="7467600" cy="838200"/>
          </a:xfrm>
        </p:spPr>
        <p:txBody>
          <a:bodyPr/>
          <a:lstStyle/>
          <a:p>
            <a:pPr algn="l"/>
            <a:r>
              <a:rPr lang="en-US" dirty="0" smtClean="0">
                <a:solidFill>
                  <a:srgbClr val="FF0000"/>
                </a:solidFill>
                <a:latin typeface="Times New Roman" pitchFamily="18" charset="0"/>
                <a:cs typeface="Times New Roman" pitchFamily="18" charset="0"/>
              </a:rPr>
              <a:t>Types of Designs</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752601" y="762000"/>
            <a:ext cx="4840111" cy="2286000"/>
          </a:xfrm>
        </p:spPr>
        <p:txBody>
          <a:bodyPr>
            <a:normAutofit/>
          </a:bodyPr>
          <a:lstStyle/>
          <a:p>
            <a:r>
              <a:rPr lang="en-US" sz="2400" dirty="0">
                <a:latin typeface="Times New Roman" pitchFamily="18" charset="0"/>
                <a:cs typeface="Times New Roman" pitchFamily="18" charset="0"/>
              </a:rPr>
              <a:t>Original design</a:t>
            </a:r>
          </a:p>
          <a:p>
            <a:pPr>
              <a:buFont typeface="Wingdings" pitchFamily="2" charset="2"/>
              <a:buChar char="ü"/>
            </a:pPr>
            <a:r>
              <a:rPr lang="en-US" sz="2400" dirty="0">
                <a:latin typeface="Times New Roman" pitchFamily="18" charset="0"/>
                <a:cs typeface="Times New Roman" pitchFamily="18" charset="0"/>
              </a:rPr>
              <a:t>Also called innovative design</a:t>
            </a:r>
          </a:p>
          <a:p>
            <a:pPr>
              <a:buFont typeface="Wingdings" pitchFamily="2" charset="2"/>
              <a:buChar char="ü"/>
            </a:pPr>
            <a:r>
              <a:rPr lang="en-US" sz="2400" dirty="0">
                <a:latin typeface="Times New Roman" pitchFamily="18" charset="0"/>
                <a:cs typeface="Times New Roman" pitchFamily="18" charset="0"/>
              </a:rPr>
              <a:t>Always at top of the hierarchy</a:t>
            </a:r>
          </a:p>
          <a:p>
            <a:pPr>
              <a:buFont typeface="Wingdings" pitchFamily="2" charset="2"/>
              <a:buChar char="ü"/>
            </a:pPr>
            <a:r>
              <a:rPr lang="en-US" sz="2400" dirty="0">
                <a:latin typeface="Times New Roman" pitchFamily="18" charset="0"/>
                <a:cs typeface="Times New Roman" pitchFamily="18" charset="0"/>
              </a:rPr>
              <a:t>Involves invention </a:t>
            </a:r>
          </a:p>
          <a:p>
            <a:pPr>
              <a:buNone/>
            </a:pPr>
            <a:endParaRPr lang="en-US"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07741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1000"/>
                                        <p:tgtEl>
                                          <p:spTgt spid="4"/>
                                        </p:tgtEl>
                                      </p:cBhvr>
                                    </p:animEffect>
                                    <p:anim calcmode="lin" valueType="num">
                                      <p:cBhvr>
                                        <p:cTn id="55" dur="1000" fill="hold"/>
                                        <p:tgtEl>
                                          <p:spTgt spid="4"/>
                                        </p:tgtEl>
                                        <p:attrNameLst>
                                          <p:attrName>ppt_x</p:attrName>
                                        </p:attrNameLst>
                                      </p:cBhvr>
                                      <p:tavLst>
                                        <p:tav tm="0">
                                          <p:val>
                                            <p:strVal val="#ppt_x"/>
                                          </p:val>
                                        </p:tav>
                                        <p:tav tm="100000">
                                          <p:val>
                                            <p:strVal val="#ppt_x"/>
                                          </p:val>
                                        </p:tav>
                                      </p:tavLst>
                                    </p:anim>
                                    <p:anim calcmode="lin" valueType="num">
                                      <p:cBhvr>
                                        <p:cTn id="5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anim calcmode="lin" valueType="num">
                                      <p:cBhvr>
                                        <p:cTn id="69" dur="1000" fill="hold"/>
                                        <p:tgtEl>
                                          <p:spTgt spid="8"/>
                                        </p:tgtEl>
                                        <p:attrNameLst>
                                          <p:attrName>ppt_x</p:attrName>
                                        </p:attrNameLst>
                                      </p:cBhvr>
                                      <p:tavLst>
                                        <p:tav tm="0">
                                          <p:val>
                                            <p:strVal val="#ppt_x"/>
                                          </p:val>
                                        </p:tav>
                                        <p:tav tm="100000">
                                          <p:val>
                                            <p:strVal val="#ppt_x"/>
                                          </p:val>
                                        </p:tav>
                                      </p:tavLst>
                                    </p:anim>
                                    <p:anim calcmode="lin" valueType="num">
                                      <p:cBhvr>
                                        <p:cTn id="7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76200"/>
            <a:ext cx="8229600" cy="762000"/>
          </a:xfrm>
        </p:spPr>
        <p:txBody>
          <a:bodyPr/>
          <a:lstStyle/>
          <a:p>
            <a:pPr algn="l"/>
            <a:r>
              <a:rPr lang="en-US" dirty="0" smtClean="0">
                <a:solidFill>
                  <a:schemeClr val="accent5">
                    <a:lumMod val="75000"/>
                  </a:schemeClr>
                </a:solidFill>
                <a:latin typeface="Times New Roman" pitchFamily="18" charset="0"/>
                <a:cs typeface="Times New Roman" pitchFamily="18" charset="0"/>
              </a:rPr>
              <a:t>Adaptive design</a:t>
            </a:r>
            <a:endParaRPr lang="en-US" dirty="0">
              <a:solidFill>
                <a:schemeClr val="accent5">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0" y="838201"/>
            <a:ext cx="8991600" cy="1371599"/>
          </a:xfrm>
        </p:spPr>
        <p:txBody>
          <a:bodyPr>
            <a:normAutofit/>
          </a:bodyPr>
          <a:lstStyle/>
          <a:p>
            <a:pPr marL="0" indent="0" algn="just">
              <a:buNone/>
            </a:pPr>
            <a:r>
              <a:rPr lang="en-US" sz="3200" dirty="0">
                <a:solidFill>
                  <a:srgbClr val="002060"/>
                </a:solidFill>
                <a:latin typeface="Times New Roman" pitchFamily="18" charset="0"/>
                <a:cs typeface="Times New Roman" pitchFamily="18" charset="0"/>
              </a:rPr>
              <a:t>occurs when design team adapts a know solution to satisfy a different need to produce a novel application</a:t>
            </a:r>
            <a:endParaRPr lang="en-US" sz="3200" dirty="0">
              <a:solidFill>
                <a:srgbClr val="002060"/>
              </a:solidFill>
            </a:endParaRPr>
          </a:p>
        </p:txBody>
      </p:sp>
      <p:pic>
        <p:nvPicPr>
          <p:cNvPr id="4098" name="Picture 2" descr="D:\VIT Bhopal\e-commerce.jpg"/>
          <p:cNvPicPr>
            <a:picLocks noChangeAspect="1" noChangeArrowheads="1"/>
          </p:cNvPicPr>
          <p:nvPr/>
        </p:nvPicPr>
        <p:blipFill>
          <a:blip r:embed="rId2"/>
          <a:srcRect/>
          <a:stretch>
            <a:fillRect/>
          </a:stretch>
        </p:blipFill>
        <p:spPr bwMode="auto">
          <a:xfrm>
            <a:off x="1576084" y="2286001"/>
            <a:ext cx="4977116" cy="3276601"/>
          </a:xfrm>
          <a:prstGeom prst="rect">
            <a:avLst/>
          </a:prstGeom>
          <a:noFill/>
        </p:spPr>
      </p:pic>
      <p:pic>
        <p:nvPicPr>
          <p:cNvPr id="5" name="Picture 4" descr="amazon.jpg"/>
          <p:cNvPicPr>
            <a:picLocks noChangeAspect="1"/>
          </p:cNvPicPr>
          <p:nvPr/>
        </p:nvPicPr>
        <p:blipFill>
          <a:blip r:embed="rId3"/>
          <a:stretch>
            <a:fillRect/>
          </a:stretch>
        </p:blipFill>
        <p:spPr>
          <a:xfrm>
            <a:off x="7239000" y="2057401"/>
            <a:ext cx="3124200" cy="1828800"/>
          </a:xfrm>
          <a:prstGeom prst="rect">
            <a:avLst/>
          </a:prstGeom>
        </p:spPr>
      </p:pic>
      <p:pic>
        <p:nvPicPr>
          <p:cNvPr id="6" name="Picture 5" descr="flipkart.jpg"/>
          <p:cNvPicPr>
            <a:picLocks noChangeAspect="1"/>
          </p:cNvPicPr>
          <p:nvPr/>
        </p:nvPicPr>
        <p:blipFill>
          <a:blip r:embed="rId4"/>
          <a:stretch>
            <a:fillRect/>
          </a:stretch>
        </p:blipFill>
        <p:spPr>
          <a:xfrm>
            <a:off x="6934200" y="4191000"/>
            <a:ext cx="3505200" cy="1752600"/>
          </a:xfrm>
          <a:prstGeom prst="rect">
            <a:avLst/>
          </a:prstGeom>
        </p:spPr>
      </p:pic>
    </p:spTree>
    <p:extLst>
      <p:ext uri="{BB962C8B-B14F-4D97-AF65-F5344CB8AC3E}">
        <p14:creationId xmlns:p14="http://schemas.microsoft.com/office/powerpoint/2010/main" val="325306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1000"/>
                                        <p:tgtEl>
                                          <p:spTgt spid="4098"/>
                                        </p:tgtEl>
                                      </p:cBhvr>
                                    </p:animEffect>
                                    <p:anim calcmode="lin" valueType="num">
                                      <p:cBhvr>
                                        <p:cTn id="20" dur="1000" fill="hold"/>
                                        <p:tgtEl>
                                          <p:spTgt spid="4098"/>
                                        </p:tgtEl>
                                        <p:attrNameLst>
                                          <p:attrName>ppt_x</p:attrName>
                                        </p:attrNameLst>
                                      </p:cBhvr>
                                      <p:tavLst>
                                        <p:tav tm="0">
                                          <p:val>
                                            <p:strVal val="#ppt_x"/>
                                          </p:val>
                                        </p:tav>
                                        <p:tav tm="100000">
                                          <p:val>
                                            <p:strVal val="#ppt_x"/>
                                          </p:val>
                                        </p:tav>
                                      </p:tavLst>
                                    </p:anim>
                                    <p:anim calcmode="lin" valueType="num">
                                      <p:cBhvr>
                                        <p:cTn id="21"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06362"/>
            <a:ext cx="8229600" cy="1036638"/>
          </a:xfrm>
        </p:spPr>
        <p:txBody>
          <a:bodyPr/>
          <a:lstStyle/>
          <a:p>
            <a:pPr algn="l"/>
            <a:r>
              <a:rPr lang="en-US" dirty="0" smtClean="0">
                <a:solidFill>
                  <a:schemeClr val="accent5">
                    <a:lumMod val="75000"/>
                  </a:schemeClr>
                </a:solidFill>
                <a:latin typeface="Times New Roman" pitchFamily="18" charset="0"/>
                <a:cs typeface="Times New Roman" pitchFamily="18" charset="0"/>
              </a:rPr>
              <a:t>Redesign</a:t>
            </a:r>
            <a:endParaRPr lang="en-US" dirty="0">
              <a:solidFill>
                <a:schemeClr val="accent5">
                  <a:lumMod val="75000"/>
                </a:schemeClr>
              </a:solidFill>
              <a:latin typeface="Times New Roman" pitchFamily="18" charset="0"/>
              <a:cs typeface="Times New Roman" pitchFamily="18" charset="0"/>
            </a:endParaRPr>
          </a:p>
        </p:txBody>
      </p:sp>
      <p:pic>
        <p:nvPicPr>
          <p:cNvPr id="3074" name="Picture 2" descr="D:\VIT Bhopal\telephone to cellphone.png"/>
          <p:cNvPicPr>
            <a:picLocks noGrp="1" noChangeAspect="1" noChangeArrowheads="1"/>
          </p:cNvPicPr>
          <p:nvPr>
            <p:ph idx="1"/>
          </p:nvPr>
        </p:nvPicPr>
        <p:blipFill>
          <a:blip r:embed="rId2"/>
          <a:stretch>
            <a:fillRect/>
          </a:stretch>
        </p:blipFill>
        <p:spPr bwMode="auto">
          <a:xfrm>
            <a:off x="2514600" y="2900304"/>
            <a:ext cx="6858000" cy="4057286"/>
          </a:xfrm>
          <a:prstGeom prst="rect">
            <a:avLst/>
          </a:prstGeom>
          <a:noFill/>
        </p:spPr>
      </p:pic>
      <p:sp>
        <p:nvSpPr>
          <p:cNvPr id="5" name="Rectangle 4"/>
          <p:cNvSpPr/>
          <p:nvPr/>
        </p:nvSpPr>
        <p:spPr>
          <a:xfrm>
            <a:off x="1752600" y="838201"/>
            <a:ext cx="8686800" cy="2062103"/>
          </a:xfrm>
          <a:prstGeom prst="rect">
            <a:avLst/>
          </a:prstGeom>
        </p:spPr>
        <p:txBody>
          <a:bodyPr wrap="square">
            <a:spAutoFit/>
          </a:bodyPr>
          <a:lstStyle/>
          <a:p>
            <a:pPr algn="just"/>
            <a:r>
              <a:rPr lang="en-US" sz="3200" dirty="0">
                <a:solidFill>
                  <a:srgbClr val="002060"/>
                </a:solidFill>
                <a:latin typeface="Times New Roman" pitchFamily="18" charset="0"/>
                <a:cs typeface="Times New Roman" pitchFamily="18" charset="0"/>
              </a:rPr>
              <a:t>Employed to improve an existing design (for example redesign a component in a product that is failing to provide required service or redesign a component that reduces cost of manufacturing)</a:t>
            </a:r>
          </a:p>
        </p:txBody>
      </p:sp>
    </p:spTree>
    <p:extLst>
      <p:ext uri="{BB962C8B-B14F-4D97-AF65-F5344CB8AC3E}">
        <p14:creationId xmlns:p14="http://schemas.microsoft.com/office/powerpoint/2010/main" val="205313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1000"/>
                                        <p:tgtEl>
                                          <p:spTgt spid="3074"/>
                                        </p:tgtEl>
                                      </p:cBhvr>
                                    </p:animEffect>
                                    <p:anim calcmode="lin" valueType="num">
                                      <p:cBhvr>
                                        <p:cTn id="20" dur="1000" fill="hold"/>
                                        <p:tgtEl>
                                          <p:spTgt spid="3074"/>
                                        </p:tgtEl>
                                        <p:attrNameLst>
                                          <p:attrName>ppt_x</p:attrName>
                                        </p:attrNameLst>
                                      </p:cBhvr>
                                      <p:tavLst>
                                        <p:tav tm="0">
                                          <p:val>
                                            <p:strVal val="#ppt_x"/>
                                          </p:val>
                                        </p:tav>
                                        <p:tav tm="100000">
                                          <p:val>
                                            <p:strVal val="#ppt_x"/>
                                          </p:val>
                                        </p:tav>
                                      </p:tavLst>
                                    </p:anim>
                                    <p:anim calcmode="lin" valueType="num">
                                      <p:cBhvr>
                                        <p:cTn id="21"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8229600" cy="914400"/>
          </a:xfrm>
        </p:spPr>
        <p:txBody>
          <a:bodyPr/>
          <a:lstStyle/>
          <a:p>
            <a:pPr algn="l"/>
            <a:r>
              <a:rPr lang="en-US" dirty="0" smtClean="0">
                <a:solidFill>
                  <a:schemeClr val="accent5">
                    <a:lumMod val="75000"/>
                  </a:schemeClr>
                </a:solidFill>
                <a:latin typeface="Times New Roman" pitchFamily="18" charset="0"/>
                <a:cs typeface="Times New Roman" pitchFamily="18" charset="0"/>
              </a:rPr>
              <a:t>Selection design</a:t>
            </a:r>
            <a:endParaRPr lang="en-US" dirty="0">
              <a:solidFill>
                <a:schemeClr val="accent5">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634836" y="914401"/>
            <a:ext cx="8610600" cy="761999"/>
          </a:xfrm>
        </p:spPr>
        <p:txBody>
          <a:bodyPr>
            <a:normAutofit/>
          </a:bodyPr>
          <a:lstStyle/>
          <a:p>
            <a:pPr>
              <a:buNone/>
            </a:pPr>
            <a:r>
              <a:rPr lang="en-US" sz="3200" dirty="0">
                <a:solidFill>
                  <a:srgbClr val="002060"/>
                </a:solidFill>
                <a:latin typeface="Times New Roman" pitchFamily="18" charset="0"/>
                <a:cs typeface="Times New Roman" pitchFamily="18" charset="0"/>
              </a:rPr>
              <a:t>selecting the components as per the requirement</a:t>
            </a:r>
          </a:p>
        </p:txBody>
      </p:sp>
      <p:pic>
        <p:nvPicPr>
          <p:cNvPr id="4" name="Picture 3" descr="bearings.jpg"/>
          <p:cNvPicPr>
            <a:picLocks noChangeAspect="1"/>
          </p:cNvPicPr>
          <p:nvPr/>
        </p:nvPicPr>
        <p:blipFill>
          <a:blip r:embed="rId2"/>
          <a:stretch>
            <a:fillRect/>
          </a:stretch>
        </p:blipFill>
        <p:spPr>
          <a:xfrm>
            <a:off x="1773382" y="2438400"/>
            <a:ext cx="2819400" cy="2819400"/>
          </a:xfrm>
          <a:prstGeom prst="rect">
            <a:avLst/>
          </a:prstGeom>
        </p:spPr>
      </p:pic>
      <p:pic>
        <p:nvPicPr>
          <p:cNvPr id="5" name="Picture 4" descr="turbines.png"/>
          <p:cNvPicPr>
            <a:picLocks noChangeAspect="1"/>
          </p:cNvPicPr>
          <p:nvPr/>
        </p:nvPicPr>
        <p:blipFill>
          <a:blip r:embed="rId3"/>
          <a:stretch>
            <a:fillRect/>
          </a:stretch>
        </p:blipFill>
        <p:spPr>
          <a:xfrm>
            <a:off x="5029201" y="2438400"/>
            <a:ext cx="5539393" cy="3505200"/>
          </a:xfrm>
          <a:prstGeom prst="rect">
            <a:avLst/>
          </a:prstGeom>
        </p:spPr>
      </p:pic>
    </p:spTree>
    <p:extLst>
      <p:ext uri="{BB962C8B-B14F-4D97-AF65-F5344CB8AC3E}">
        <p14:creationId xmlns:p14="http://schemas.microsoft.com/office/powerpoint/2010/main" val="13922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76200"/>
            <a:ext cx="9144000" cy="1981200"/>
          </a:xfrm>
        </p:spPr>
        <p:txBody>
          <a:bodyPr>
            <a:normAutofit/>
          </a:bodyPr>
          <a:lstStyle/>
          <a:p>
            <a:pPr>
              <a:buNone/>
            </a:pPr>
            <a:r>
              <a:rPr lang="en-US" sz="3200" dirty="0">
                <a:solidFill>
                  <a:schemeClr val="accent5">
                    <a:lumMod val="75000"/>
                  </a:schemeClr>
                </a:solidFill>
                <a:latin typeface="Times New Roman" pitchFamily="18" charset="0"/>
                <a:cs typeface="Times New Roman" pitchFamily="18" charset="0"/>
              </a:rPr>
              <a:t>Industrial design</a:t>
            </a:r>
          </a:p>
          <a:p>
            <a:pPr marL="0" indent="0">
              <a:buNone/>
            </a:pPr>
            <a:r>
              <a:rPr lang="en-US" sz="3200" dirty="0">
                <a:solidFill>
                  <a:srgbClr val="002060"/>
                </a:solidFill>
                <a:latin typeface="Times New Roman" pitchFamily="18" charset="0"/>
                <a:cs typeface="Times New Roman" pitchFamily="18" charset="0"/>
              </a:rPr>
              <a:t>Involves with the improvement of visual appeal of a product as per the human senses.</a:t>
            </a:r>
          </a:p>
          <a:p>
            <a:pPr>
              <a:buNone/>
            </a:pPr>
            <a:endParaRPr lang="en-US" sz="7400" dirty="0"/>
          </a:p>
          <a:p>
            <a:pPr>
              <a:buNone/>
            </a:pPr>
            <a:endParaRPr lang="en-US" dirty="0"/>
          </a:p>
        </p:txBody>
      </p:sp>
      <p:grpSp>
        <p:nvGrpSpPr>
          <p:cNvPr id="10" name="Group 9"/>
          <p:cNvGrpSpPr/>
          <p:nvPr/>
        </p:nvGrpSpPr>
        <p:grpSpPr>
          <a:xfrm>
            <a:off x="1447800" y="1676401"/>
            <a:ext cx="3028950" cy="1552575"/>
            <a:chOff x="-76200" y="1676400"/>
            <a:chExt cx="3028950" cy="1552575"/>
          </a:xfrm>
        </p:grpSpPr>
        <p:pic>
          <p:nvPicPr>
            <p:cNvPr id="4" name="Picture 3" descr="HD_1909.jpg"/>
            <p:cNvPicPr>
              <a:picLocks noChangeAspect="1"/>
            </p:cNvPicPr>
            <p:nvPr/>
          </p:nvPicPr>
          <p:blipFill>
            <a:blip r:embed="rId2"/>
            <a:stretch>
              <a:fillRect/>
            </a:stretch>
          </p:blipFill>
          <p:spPr>
            <a:xfrm>
              <a:off x="0" y="1676400"/>
              <a:ext cx="2952750" cy="1552575"/>
            </a:xfrm>
            <a:prstGeom prst="rect">
              <a:avLst/>
            </a:prstGeom>
          </p:spPr>
        </p:pic>
        <p:sp>
          <p:nvSpPr>
            <p:cNvPr id="2" name="TextBox 1"/>
            <p:cNvSpPr txBox="1"/>
            <p:nvPr/>
          </p:nvSpPr>
          <p:spPr>
            <a:xfrm>
              <a:off x="-76200" y="1676400"/>
              <a:ext cx="838200" cy="369332"/>
            </a:xfrm>
            <a:prstGeom prst="rect">
              <a:avLst/>
            </a:prstGeom>
            <a:noFill/>
          </p:spPr>
          <p:txBody>
            <a:bodyPr wrap="square" rtlCol="0">
              <a:spAutoFit/>
            </a:bodyPr>
            <a:lstStyle/>
            <a:p>
              <a:r>
                <a:rPr lang="en-US" dirty="0"/>
                <a:t>1909</a:t>
              </a:r>
            </a:p>
          </p:txBody>
        </p:sp>
      </p:grpSp>
      <p:grpSp>
        <p:nvGrpSpPr>
          <p:cNvPr id="18" name="Group 17"/>
          <p:cNvGrpSpPr/>
          <p:nvPr/>
        </p:nvGrpSpPr>
        <p:grpSpPr>
          <a:xfrm>
            <a:off x="4572000" y="1600200"/>
            <a:ext cx="3352800" cy="1676400"/>
            <a:chOff x="3048000" y="1600200"/>
            <a:chExt cx="3352800" cy="1676400"/>
          </a:xfrm>
        </p:grpSpPr>
        <p:pic>
          <p:nvPicPr>
            <p:cNvPr id="5" name="Picture 4" descr="HD_1920.jpg"/>
            <p:cNvPicPr>
              <a:picLocks noChangeAspect="1"/>
            </p:cNvPicPr>
            <p:nvPr/>
          </p:nvPicPr>
          <p:blipFill>
            <a:blip r:embed="rId3"/>
            <a:stretch>
              <a:fillRect/>
            </a:stretch>
          </p:blipFill>
          <p:spPr>
            <a:xfrm>
              <a:off x="3048000" y="1600200"/>
              <a:ext cx="3352800" cy="1676400"/>
            </a:xfrm>
            <a:prstGeom prst="rect">
              <a:avLst/>
            </a:prstGeom>
          </p:spPr>
        </p:pic>
        <p:sp>
          <p:nvSpPr>
            <p:cNvPr id="12" name="TextBox 11"/>
            <p:cNvSpPr txBox="1"/>
            <p:nvPr/>
          </p:nvSpPr>
          <p:spPr>
            <a:xfrm>
              <a:off x="3056659" y="1648691"/>
              <a:ext cx="838200" cy="369332"/>
            </a:xfrm>
            <a:prstGeom prst="rect">
              <a:avLst/>
            </a:prstGeom>
            <a:noFill/>
          </p:spPr>
          <p:txBody>
            <a:bodyPr wrap="square" rtlCol="0">
              <a:spAutoFit/>
            </a:bodyPr>
            <a:lstStyle/>
            <a:p>
              <a:r>
                <a:rPr lang="en-US" dirty="0"/>
                <a:t>1920</a:t>
              </a:r>
            </a:p>
          </p:txBody>
        </p:sp>
      </p:grpSp>
      <p:grpSp>
        <p:nvGrpSpPr>
          <p:cNvPr id="19" name="Group 18"/>
          <p:cNvGrpSpPr/>
          <p:nvPr/>
        </p:nvGrpSpPr>
        <p:grpSpPr>
          <a:xfrm>
            <a:off x="8124826" y="1676400"/>
            <a:ext cx="2543175" cy="1828800"/>
            <a:chOff x="6600825" y="1676400"/>
            <a:chExt cx="2543175" cy="1828800"/>
          </a:xfrm>
        </p:grpSpPr>
        <p:pic>
          <p:nvPicPr>
            <p:cNvPr id="6" name="Picture 5" descr="HD_1940.jpg"/>
            <p:cNvPicPr>
              <a:picLocks noChangeAspect="1"/>
            </p:cNvPicPr>
            <p:nvPr/>
          </p:nvPicPr>
          <p:blipFill>
            <a:blip r:embed="rId4"/>
            <a:stretch>
              <a:fillRect/>
            </a:stretch>
          </p:blipFill>
          <p:spPr>
            <a:xfrm>
              <a:off x="6638925" y="1676400"/>
              <a:ext cx="2505075" cy="1828800"/>
            </a:xfrm>
            <a:prstGeom prst="rect">
              <a:avLst/>
            </a:prstGeom>
          </p:spPr>
        </p:pic>
        <p:sp>
          <p:nvSpPr>
            <p:cNvPr id="13" name="TextBox 12"/>
            <p:cNvSpPr txBox="1"/>
            <p:nvPr/>
          </p:nvSpPr>
          <p:spPr>
            <a:xfrm>
              <a:off x="6600825" y="1720334"/>
              <a:ext cx="838200" cy="369332"/>
            </a:xfrm>
            <a:prstGeom prst="rect">
              <a:avLst/>
            </a:prstGeom>
            <a:noFill/>
          </p:spPr>
          <p:txBody>
            <a:bodyPr wrap="square" rtlCol="0">
              <a:spAutoFit/>
            </a:bodyPr>
            <a:lstStyle/>
            <a:p>
              <a:r>
                <a:rPr lang="en-US" dirty="0"/>
                <a:t>1940</a:t>
              </a:r>
            </a:p>
          </p:txBody>
        </p:sp>
      </p:grpSp>
      <p:grpSp>
        <p:nvGrpSpPr>
          <p:cNvPr id="20" name="Group 19"/>
          <p:cNvGrpSpPr/>
          <p:nvPr/>
        </p:nvGrpSpPr>
        <p:grpSpPr>
          <a:xfrm>
            <a:off x="1524000" y="3325092"/>
            <a:ext cx="3333750" cy="1627909"/>
            <a:chOff x="0" y="3325091"/>
            <a:chExt cx="3333750" cy="1627909"/>
          </a:xfrm>
        </p:grpSpPr>
        <p:pic>
          <p:nvPicPr>
            <p:cNvPr id="7" name="Picture 6" descr="HD_1960.jpg"/>
            <p:cNvPicPr>
              <a:picLocks noChangeAspect="1"/>
            </p:cNvPicPr>
            <p:nvPr/>
          </p:nvPicPr>
          <p:blipFill>
            <a:blip r:embed="rId5"/>
            <a:stretch>
              <a:fillRect/>
            </a:stretch>
          </p:blipFill>
          <p:spPr>
            <a:xfrm>
              <a:off x="0" y="3325091"/>
              <a:ext cx="3333750" cy="1627909"/>
            </a:xfrm>
            <a:prstGeom prst="rect">
              <a:avLst/>
            </a:prstGeom>
          </p:spPr>
        </p:pic>
        <p:sp>
          <p:nvSpPr>
            <p:cNvPr id="14" name="TextBox 13"/>
            <p:cNvSpPr txBox="1"/>
            <p:nvPr/>
          </p:nvSpPr>
          <p:spPr>
            <a:xfrm>
              <a:off x="0" y="3396734"/>
              <a:ext cx="838200" cy="369332"/>
            </a:xfrm>
            <a:prstGeom prst="rect">
              <a:avLst/>
            </a:prstGeom>
            <a:noFill/>
          </p:spPr>
          <p:txBody>
            <a:bodyPr wrap="square" rtlCol="0">
              <a:spAutoFit/>
            </a:bodyPr>
            <a:lstStyle/>
            <a:p>
              <a:r>
                <a:rPr lang="en-US" dirty="0"/>
                <a:t>1960</a:t>
              </a:r>
            </a:p>
          </p:txBody>
        </p:sp>
      </p:grpSp>
      <p:grpSp>
        <p:nvGrpSpPr>
          <p:cNvPr id="21" name="Group 20"/>
          <p:cNvGrpSpPr/>
          <p:nvPr/>
        </p:nvGrpSpPr>
        <p:grpSpPr>
          <a:xfrm>
            <a:off x="5029198" y="3493052"/>
            <a:ext cx="2571612" cy="1441661"/>
            <a:chOff x="3505198" y="3493051"/>
            <a:chExt cx="2571612" cy="1441661"/>
          </a:xfrm>
        </p:grpSpPr>
        <p:pic>
          <p:nvPicPr>
            <p:cNvPr id="8" name="Picture 7" descr="HD_1980.jpg"/>
            <p:cNvPicPr>
              <a:picLocks noChangeAspect="1"/>
            </p:cNvPicPr>
            <p:nvPr/>
          </p:nvPicPr>
          <p:blipFill>
            <a:blip r:embed="rId6"/>
            <a:stretch>
              <a:fillRect/>
            </a:stretch>
          </p:blipFill>
          <p:spPr>
            <a:xfrm>
              <a:off x="3505199" y="3493051"/>
              <a:ext cx="2571611" cy="1441661"/>
            </a:xfrm>
            <a:prstGeom prst="rect">
              <a:avLst/>
            </a:prstGeom>
          </p:spPr>
        </p:pic>
        <p:sp>
          <p:nvSpPr>
            <p:cNvPr id="15" name="TextBox 14"/>
            <p:cNvSpPr txBox="1"/>
            <p:nvPr/>
          </p:nvSpPr>
          <p:spPr>
            <a:xfrm>
              <a:off x="3505198" y="3493051"/>
              <a:ext cx="838200" cy="369332"/>
            </a:xfrm>
            <a:prstGeom prst="rect">
              <a:avLst/>
            </a:prstGeom>
            <a:noFill/>
          </p:spPr>
          <p:txBody>
            <a:bodyPr wrap="square" rtlCol="0">
              <a:spAutoFit/>
            </a:bodyPr>
            <a:lstStyle/>
            <a:p>
              <a:r>
                <a:rPr lang="en-US" dirty="0"/>
                <a:t>1980</a:t>
              </a:r>
            </a:p>
          </p:txBody>
        </p:sp>
      </p:grpSp>
      <p:grpSp>
        <p:nvGrpSpPr>
          <p:cNvPr id="22" name="Group 21"/>
          <p:cNvGrpSpPr/>
          <p:nvPr/>
        </p:nvGrpSpPr>
        <p:grpSpPr>
          <a:xfrm>
            <a:off x="7600811" y="3615036"/>
            <a:ext cx="3048000" cy="1753663"/>
            <a:chOff x="6076811" y="3615035"/>
            <a:chExt cx="3048000" cy="1753663"/>
          </a:xfrm>
        </p:grpSpPr>
        <p:pic>
          <p:nvPicPr>
            <p:cNvPr id="9" name="Picture 8" descr="HD_2000.jpg"/>
            <p:cNvPicPr>
              <a:picLocks noChangeAspect="1"/>
            </p:cNvPicPr>
            <p:nvPr/>
          </p:nvPicPr>
          <p:blipFill>
            <a:blip r:embed="rId7"/>
            <a:stretch>
              <a:fillRect/>
            </a:stretch>
          </p:blipFill>
          <p:spPr>
            <a:xfrm>
              <a:off x="6076811" y="3640134"/>
              <a:ext cx="3048000" cy="1728564"/>
            </a:xfrm>
            <a:prstGeom prst="rect">
              <a:avLst/>
            </a:prstGeom>
          </p:spPr>
        </p:pic>
        <p:sp>
          <p:nvSpPr>
            <p:cNvPr id="16" name="TextBox 15"/>
            <p:cNvSpPr txBox="1"/>
            <p:nvPr/>
          </p:nvSpPr>
          <p:spPr>
            <a:xfrm>
              <a:off x="6392071" y="3615035"/>
              <a:ext cx="838200" cy="369332"/>
            </a:xfrm>
            <a:prstGeom prst="rect">
              <a:avLst/>
            </a:prstGeom>
            <a:noFill/>
          </p:spPr>
          <p:txBody>
            <a:bodyPr wrap="square" rtlCol="0">
              <a:spAutoFit/>
            </a:bodyPr>
            <a:lstStyle/>
            <a:p>
              <a:r>
                <a:rPr lang="en-US" dirty="0"/>
                <a:t>2000</a:t>
              </a:r>
            </a:p>
          </p:txBody>
        </p:sp>
      </p:grpSp>
      <p:grpSp>
        <p:nvGrpSpPr>
          <p:cNvPr id="23" name="Group 22"/>
          <p:cNvGrpSpPr/>
          <p:nvPr/>
        </p:nvGrpSpPr>
        <p:grpSpPr>
          <a:xfrm>
            <a:off x="2301587" y="1034534"/>
            <a:ext cx="6994561" cy="5899666"/>
            <a:chOff x="2952750" y="4978400"/>
            <a:chExt cx="3219450" cy="1879600"/>
          </a:xfrm>
        </p:grpSpPr>
        <p:pic>
          <p:nvPicPr>
            <p:cNvPr id="11" name="Picture 10" descr="HD_2020.jpg"/>
            <p:cNvPicPr>
              <a:picLocks noChangeAspect="1"/>
            </p:cNvPicPr>
            <p:nvPr/>
          </p:nvPicPr>
          <p:blipFill>
            <a:blip r:embed="rId8" cstate="print"/>
            <a:stretch>
              <a:fillRect/>
            </a:stretch>
          </p:blipFill>
          <p:spPr>
            <a:xfrm>
              <a:off x="2952750" y="4978400"/>
              <a:ext cx="3219450" cy="1879600"/>
            </a:xfrm>
            <a:prstGeom prst="rect">
              <a:avLst/>
            </a:prstGeom>
          </p:spPr>
        </p:pic>
        <p:sp>
          <p:nvSpPr>
            <p:cNvPr id="17" name="TextBox 16"/>
            <p:cNvSpPr txBox="1"/>
            <p:nvPr/>
          </p:nvSpPr>
          <p:spPr>
            <a:xfrm>
              <a:off x="3157558" y="5125886"/>
              <a:ext cx="838200" cy="117667"/>
            </a:xfrm>
            <a:prstGeom prst="rect">
              <a:avLst/>
            </a:prstGeom>
            <a:noFill/>
          </p:spPr>
          <p:txBody>
            <a:bodyPr wrap="square" rtlCol="0">
              <a:spAutoFit/>
            </a:bodyPr>
            <a:lstStyle/>
            <a:p>
              <a:r>
                <a:rPr lang="en-US" dirty="0"/>
                <a:t>2020</a:t>
              </a:r>
            </a:p>
          </p:txBody>
        </p:sp>
      </p:grpSp>
    </p:spTree>
    <p:extLst>
      <p:ext uri="{BB962C8B-B14F-4D97-AF65-F5344CB8AC3E}">
        <p14:creationId xmlns:p14="http://schemas.microsoft.com/office/powerpoint/2010/main" val="5827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7;p15"/>
          <p:cNvSpPr txBox="1">
            <a:spLocks/>
          </p:cNvSpPr>
          <p:nvPr/>
        </p:nvSpPr>
        <p:spPr>
          <a:xfrm>
            <a:off x="2286001" y="228600"/>
            <a:ext cx="7467599" cy="623100"/>
          </a:xfrm>
          <a:prstGeom prst="rect">
            <a:avLst/>
          </a:prstGeom>
        </p:spPr>
        <p:txBody>
          <a:bodyPr spcFirstLastPara="1" wrap="square" lIns="0" tIns="0" rIns="0" bIns="0" anchor="b" anchorCtr="0">
            <a:noAutofit/>
          </a:bodyPr>
          <a:lstStyle/>
          <a:p>
            <a:pPr algn="ctr">
              <a:spcBef>
                <a:spcPct val="0"/>
              </a:spcBef>
              <a:defRPr/>
            </a:pPr>
            <a:r>
              <a:rPr lang="en-US" sz="3200" b="1" dirty="0">
                <a:solidFill>
                  <a:schemeClr val="accent5">
                    <a:lumMod val="75000"/>
                  </a:schemeClr>
                </a:solidFill>
                <a:latin typeface="Times New Roman" pitchFamily="18" charset="0"/>
                <a:cs typeface="Times New Roman" pitchFamily="18" charset="0"/>
              </a:rPr>
              <a:t>Dieter Rams’ Principles of Good Design </a:t>
            </a:r>
          </a:p>
        </p:txBody>
      </p:sp>
      <p:sp>
        <p:nvSpPr>
          <p:cNvPr id="3" name="Rectangle 2"/>
          <p:cNvSpPr/>
          <p:nvPr/>
        </p:nvSpPr>
        <p:spPr>
          <a:xfrm>
            <a:off x="1600200" y="1447801"/>
            <a:ext cx="8915400" cy="4893647"/>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2060"/>
                </a:solidFill>
                <a:latin typeface="Times New Roman" pitchFamily="18" charset="0"/>
                <a:cs typeface="Times New Roman" pitchFamily="18" charset="0"/>
              </a:rPr>
              <a:t>88 years ago, the future of product design changed forever when DIETER RAMS came bouncing into this world in </a:t>
            </a:r>
            <a:r>
              <a:rPr lang="en-US" sz="2400" b="1" dirty="0">
                <a:solidFill>
                  <a:srgbClr val="002060"/>
                </a:solidFill>
                <a:latin typeface="Times New Roman" pitchFamily="18" charset="0"/>
                <a:cs typeface="Times New Roman" pitchFamily="18" charset="0"/>
              </a:rPr>
              <a:t>Wiesbaden, Hessen Germany</a:t>
            </a:r>
            <a:r>
              <a:rPr lang="en-US" sz="2400" dirty="0">
                <a:solidFill>
                  <a:srgbClr val="002060"/>
                </a:solidFill>
                <a:latin typeface="Times New Roman" pitchFamily="18" charset="0"/>
                <a:cs typeface="Times New Roman" pitchFamily="18" charset="0"/>
              </a:rPr>
              <a:t>.</a:t>
            </a:r>
          </a:p>
          <a:p>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20 May 1932</a:t>
            </a:r>
            <a:br>
              <a:rPr lang="en-US" sz="2400" dirty="0">
                <a:solidFill>
                  <a:srgbClr val="FF0000"/>
                </a:solidFill>
                <a:latin typeface="Times New Roman" pitchFamily="18" charset="0"/>
                <a:cs typeface="Times New Roman" pitchFamily="18" charset="0"/>
              </a:rPr>
            </a:br>
            <a:r>
              <a:rPr lang="en-US" sz="2400" dirty="0">
                <a:solidFill>
                  <a:srgbClr val="FF0000"/>
                </a:solidFill>
                <a:latin typeface="Times New Roman" pitchFamily="18" charset="0"/>
                <a:cs typeface="Times New Roman" pitchFamily="18" charset="0"/>
              </a:rPr>
              <a:t>		    	 Inspiration : Grandfather</a:t>
            </a:r>
            <a:br>
              <a:rPr lang="en-US" sz="2400" dirty="0">
                <a:solidFill>
                  <a:srgbClr val="FF0000"/>
                </a:solidFill>
                <a:latin typeface="Times New Roman" pitchFamily="18" charset="0"/>
                <a:cs typeface="Times New Roman" pitchFamily="18" charset="0"/>
              </a:rPr>
            </a:br>
            <a:r>
              <a:rPr lang="en-US" sz="2400" dirty="0">
                <a:solidFill>
                  <a:srgbClr val="FF0000"/>
                </a:solidFill>
                <a:latin typeface="Times New Roman" pitchFamily="18" charset="0"/>
                <a:cs typeface="Times New Roman" pitchFamily="18" charset="0"/>
              </a:rPr>
              <a:t>		     	 Believer : Functionalism</a:t>
            </a:r>
            <a:br>
              <a:rPr lang="en-US" sz="2400" dirty="0">
                <a:solidFill>
                  <a:srgbClr val="FF0000"/>
                </a:solidFill>
                <a:latin typeface="Times New Roman" pitchFamily="18" charset="0"/>
                <a:cs typeface="Times New Roman" pitchFamily="18" charset="0"/>
              </a:rPr>
            </a:br>
            <a:r>
              <a:rPr lang="en-US" sz="2400" dirty="0">
                <a:solidFill>
                  <a:srgbClr val="FF0000"/>
                </a:solidFill>
                <a:latin typeface="Times New Roman" pitchFamily="18" charset="0"/>
                <a:cs typeface="Times New Roman" pitchFamily="18" charset="0"/>
              </a:rPr>
              <a:t>			Books : Less but better (1995) </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a:p>
            <a:pPr marL="285750" indent="-285750">
              <a:buFont typeface="Arial" panose="020B0604020202020204" pitchFamily="34" charset="0"/>
              <a:buChar char="•"/>
            </a:pPr>
            <a:r>
              <a:rPr lang="en-US" sz="2400" dirty="0">
                <a:solidFill>
                  <a:srgbClr val="002060"/>
                </a:solidFill>
                <a:latin typeface="Times New Roman" pitchFamily="18" charset="0"/>
                <a:cs typeface="Times New Roman" pitchFamily="18" charset="0"/>
              </a:rPr>
              <a:t>Dieter Rams, one of the most influential industrial designers of the last 50 years, has had a truly remarkable impact on the design industry and the overall concept of product design as we know it today.</a:t>
            </a:r>
          </a:p>
        </p:txBody>
      </p:sp>
    </p:spTree>
    <p:extLst>
      <p:ext uri="{BB962C8B-B14F-4D97-AF65-F5344CB8AC3E}">
        <p14:creationId xmlns:p14="http://schemas.microsoft.com/office/powerpoint/2010/main" val="1672968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4636"/>
            <a:ext cx="8229600" cy="1143000"/>
          </a:xfrm>
        </p:spPr>
        <p:txBody>
          <a:bodyPr>
            <a:normAutofit/>
          </a:bodyPr>
          <a:lstStyle/>
          <a:p>
            <a:r>
              <a:rPr lang="en-US" dirty="0" smtClean="0">
                <a:solidFill>
                  <a:srgbClr val="002060"/>
                </a:solidFill>
                <a:latin typeface="Times New Roman" pitchFamily="18" charset="0"/>
                <a:cs typeface="Times New Roman" pitchFamily="18" charset="0"/>
              </a:rPr>
              <a:t>Dieter Rams principles of good design</a:t>
            </a:r>
            <a:endParaRPr lang="en-US" dirty="0">
              <a:solidFill>
                <a:srgbClr val="00206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1066800"/>
            <a:ext cx="8382000" cy="5562600"/>
          </a:xfrm>
        </p:spPr>
        <p:txBody>
          <a:bodyPr>
            <a:normAutofit lnSpcReduction="10000"/>
          </a:bodyPr>
          <a:lstStyle/>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Is </a:t>
            </a:r>
            <a:r>
              <a:rPr lang="en-IN" b="1" kern="0" dirty="0" smtClean="0">
                <a:solidFill>
                  <a:srgbClr val="00B050"/>
                </a:solidFill>
                <a:latin typeface="Work Sans Light"/>
                <a:sym typeface="Work Sans Light"/>
              </a:rPr>
              <a:t>Innovative </a:t>
            </a:r>
          </a:p>
          <a:p>
            <a:pPr algn="just" fontAlgn="base">
              <a:spcBef>
                <a:spcPts val="600"/>
              </a:spcBef>
              <a:buSzPts val="2000"/>
              <a:buFont typeface="Wingdings" panose="05000000000000000000" pitchFamily="2" charset="2"/>
              <a:buChar char="ü"/>
              <a:defRPr/>
            </a:pPr>
            <a:endParaRPr lang="en-IN" sz="1100" b="1" kern="0" dirty="0">
              <a:solidFill>
                <a:srgbClr val="00B050"/>
              </a:solidFill>
              <a:latin typeface="Work Sans Light"/>
              <a:sym typeface="Work Sans Light"/>
            </a:endParaRPr>
          </a:p>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a:t>
            </a:r>
            <a:r>
              <a:rPr lang="en-IN" b="1" kern="0" dirty="0" smtClean="0">
                <a:solidFill>
                  <a:srgbClr val="C00000"/>
                </a:solidFill>
                <a:latin typeface="Work Sans Light"/>
                <a:sym typeface="Work Sans Light"/>
              </a:rPr>
              <a:t>Makes a Product Useful</a:t>
            </a:r>
            <a:r>
              <a:rPr lang="en-IN" b="1" kern="0" dirty="0" smtClean="0">
                <a:solidFill>
                  <a:srgbClr val="111111"/>
                </a:solidFill>
                <a:latin typeface="Work Sans Light"/>
                <a:sym typeface="Work Sans Light"/>
              </a:rPr>
              <a:t> </a:t>
            </a:r>
          </a:p>
          <a:p>
            <a:pPr algn="just" fontAlgn="base">
              <a:spcBef>
                <a:spcPts val="600"/>
              </a:spcBef>
              <a:buSzPts val="2000"/>
              <a:buFont typeface="Wingdings" panose="05000000000000000000" pitchFamily="2" charset="2"/>
              <a:buChar char="ü"/>
              <a:defRPr/>
            </a:pPr>
            <a:endParaRPr lang="en-IN" sz="1100" b="1" kern="0" dirty="0">
              <a:solidFill>
                <a:srgbClr val="111111"/>
              </a:solidFill>
              <a:latin typeface="Work Sans Light"/>
              <a:sym typeface="Work Sans Light"/>
            </a:endParaRPr>
          </a:p>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Is </a:t>
            </a:r>
            <a:r>
              <a:rPr lang="en-IN" b="1" kern="0" dirty="0" smtClean="0">
                <a:solidFill>
                  <a:srgbClr val="00B050"/>
                </a:solidFill>
                <a:latin typeface="Work Sans Light"/>
                <a:sym typeface="Work Sans Light"/>
              </a:rPr>
              <a:t>Aesthetic</a:t>
            </a:r>
          </a:p>
          <a:p>
            <a:pPr algn="just" fontAlgn="base">
              <a:spcBef>
                <a:spcPts val="600"/>
              </a:spcBef>
              <a:buSzPts val="2000"/>
              <a:buFont typeface="Wingdings" panose="05000000000000000000" pitchFamily="2" charset="2"/>
              <a:buChar char="ü"/>
              <a:defRPr/>
            </a:pPr>
            <a:endParaRPr lang="en-IN" sz="1100" b="1" kern="0" dirty="0">
              <a:solidFill>
                <a:srgbClr val="00B050"/>
              </a:solidFill>
              <a:latin typeface="Work Sans Light"/>
              <a:sym typeface="Work Sans Light"/>
            </a:endParaRPr>
          </a:p>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a:t>
            </a:r>
            <a:r>
              <a:rPr lang="en-IN" b="1" kern="0" dirty="0" smtClean="0">
                <a:solidFill>
                  <a:srgbClr val="C00000"/>
                </a:solidFill>
                <a:latin typeface="Work Sans Light"/>
                <a:sym typeface="Work Sans Light"/>
              </a:rPr>
              <a:t>Makes A Product Understandable </a:t>
            </a:r>
          </a:p>
          <a:p>
            <a:pPr algn="just" fontAlgn="base">
              <a:spcBef>
                <a:spcPts val="600"/>
              </a:spcBef>
              <a:buSzPts val="2000"/>
              <a:buFont typeface="Wingdings" panose="05000000000000000000" pitchFamily="2" charset="2"/>
              <a:buChar char="ü"/>
              <a:defRPr/>
            </a:pPr>
            <a:endParaRPr lang="en-IN" sz="1100" b="1" kern="0" dirty="0">
              <a:solidFill>
                <a:srgbClr val="C00000"/>
              </a:solidFill>
              <a:latin typeface="Work Sans Light"/>
              <a:sym typeface="Work Sans Light"/>
            </a:endParaRPr>
          </a:p>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Is </a:t>
            </a:r>
            <a:r>
              <a:rPr lang="en-IN" b="1" kern="0" dirty="0" smtClean="0">
                <a:solidFill>
                  <a:srgbClr val="00B050"/>
                </a:solidFill>
                <a:latin typeface="Work Sans Light"/>
                <a:sym typeface="Work Sans Light"/>
              </a:rPr>
              <a:t>Unobtrusive</a:t>
            </a:r>
            <a:r>
              <a:rPr lang="en-IN" b="1" kern="0" dirty="0" smtClean="0">
                <a:solidFill>
                  <a:srgbClr val="111111"/>
                </a:solidFill>
                <a:latin typeface="Work Sans Light"/>
                <a:sym typeface="Work Sans Light"/>
              </a:rPr>
              <a:t> </a:t>
            </a:r>
          </a:p>
          <a:p>
            <a:pPr algn="just" fontAlgn="base">
              <a:spcBef>
                <a:spcPts val="600"/>
              </a:spcBef>
              <a:buSzPts val="2000"/>
              <a:buFont typeface="Wingdings" panose="05000000000000000000" pitchFamily="2" charset="2"/>
              <a:buChar char="ü"/>
              <a:defRPr/>
            </a:pPr>
            <a:endParaRPr lang="en-IN" sz="1100" b="1" kern="0" dirty="0">
              <a:solidFill>
                <a:srgbClr val="111111"/>
              </a:solidFill>
              <a:latin typeface="Work Sans Light"/>
              <a:sym typeface="Work Sans Light"/>
            </a:endParaRPr>
          </a:p>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Is </a:t>
            </a:r>
            <a:r>
              <a:rPr lang="en-IN" b="1" kern="0" dirty="0" smtClean="0">
                <a:solidFill>
                  <a:srgbClr val="C00000"/>
                </a:solidFill>
                <a:latin typeface="Work Sans Light"/>
                <a:sym typeface="Work Sans Light"/>
              </a:rPr>
              <a:t>Honest</a:t>
            </a:r>
          </a:p>
          <a:p>
            <a:pPr algn="just" fontAlgn="base">
              <a:spcBef>
                <a:spcPts val="600"/>
              </a:spcBef>
              <a:buSzPts val="2000"/>
              <a:buFont typeface="Wingdings" panose="05000000000000000000" pitchFamily="2" charset="2"/>
              <a:buChar char="ü"/>
              <a:defRPr/>
            </a:pPr>
            <a:endParaRPr lang="en-IN" sz="1100" b="1" kern="0" dirty="0">
              <a:solidFill>
                <a:srgbClr val="C00000"/>
              </a:solidFill>
              <a:latin typeface="Work Sans Light"/>
              <a:sym typeface="Work Sans Light"/>
            </a:endParaRPr>
          </a:p>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Is </a:t>
            </a:r>
            <a:r>
              <a:rPr lang="en-IN" b="1" kern="0" dirty="0" smtClean="0">
                <a:solidFill>
                  <a:srgbClr val="00B050"/>
                </a:solidFill>
                <a:latin typeface="Work Sans Light"/>
                <a:sym typeface="Work Sans Light"/>
              </a:rPr>
              <a:t>Long-lasting</a:t>
            </a:r>
          </a:p>
          <a:p>
            <a:pPr algn="just" fontAlgn="base">
              <a:spcBef>
                <a:spcPts val="600"/>
              </a:spcBef>
              <a:buSzPts val="2000"/>
              <a:buFont typeface="Wingdings" panose="05000000000000000000" pitchFamily="2" charset="2"/>
              <a:buChar char="ü"/>
              <a:defRPr/>
            </a:pPr>
            <a:endParaRPr lang="en-IN" sz="1100" b="1" kern="0" dirty="0">
              <a:solidFill>
                <a:srgbClr val="00B050"/>
              </a:solidFill>
              <a:latin typeface="Work Sans Light"/>
              <a:sym typeface="Work Sans Light"/>
            </a:endParaRPr>
          </a:p>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Is </a:t>
            </a:r>
            <a:r>
              <a:rPr lang="en-IN" b="1" kern="0" dirty="0" smtClean="0">
                <a:solidFill>
                  <a:srgbClr val="C00000"/>
                </a:solidFill>
                <a:latin typeface="Work Sans Light"/>
                <a:sym typeface="Work Sans Light"/>
              </a:rPr>
              <a:t>Thorough Down to the Last Detail</a:t>
            </a:r>
          </a:p>
          <a:p>
            <a:pPr algn="just" fontAlgn="base">
              <a:spcBef>
                <a:spcPts val="600"/>
              </a:spcBef>
              <a:buSzPts val="2000"/>
              <a:buFont typeface="Wingdings" panose="05000000000000000000" pitchFamily="2" charset="2"/>
              <a:buChar char="ü"/>
              <a:defRPr/>
            </a:pPr>
            <a:endParaRPr lang="en-IN" sz="1100" b="1" kern="0" dirty="0">
              <a:solidFill>
                <a:srgbClr val="111111"/>
              </a:solidFill>
              <a:latin typeface="Work Sans Light"/>
              <a:sym typeface="Work Sans Light"/>
            </a:endParaRPr>
          </a:p>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Is </a:t>
            </a:r>
            <a:r>
              <a:rPr lang="en-IN" b="1" kern="0" dirty="0" smtClean="0">
                <a:solidFill>
                  <a:srgbClr val="00B050"/>
                </a:solidFill>
                <a:latin typeface="Work Sans Light"/>
                <a:sym typeface="Work Sans Light"/>
              </a:rPr>
              <a:t>Environmentally Friendly</a:t>
            </a:r>
          </a:p>
          <a:p>
            <a:pPr algn="just" fontAlgn="base">
              <a:spcBef>
                <a:spcPts val="600"/>
              </a:spcBef>
              <a:buSzPts val="2000"/>
              <a:buFont typeface="Wingdings" panose="05000000000000000000" pitchFamily="2" charset="2"/>
              <a:buChar char="ü"/>
              <a:defRPr/>
            </a:pPr>
            <a:endParaRPr lang="en-IN" sz="1100" b="1" kern="0" dirty="0">
              <a:solidFill>
                <a:srgbClr val="00B050"/>
              </a:solidFill>
              <a:latin typeface="Work Sans Light"/>
              <a:sym typeface="Work Sans Light"/>
            </a:endParaRPr>
          </a:p>
          <a:p>
            <a:pPr algn="just" fontAlgn="base">
              <a:spcBef>
                <a:spcPts val="600"/>
              </a:spcBef>
              <a:buSzPts val="2000"/>
              <a:buFont typeface="Wingdings" panose="05000000000000000000" pitchFamily="2" charset="2"/>
              <a:buChar char="ü"/>
              <a:defRPr/>
            </a:pPr>
            <a:r>
              <a:rPr lang="en-IN" kern="0" dirty="0" smtClean="0">
                <a:solidFill>
                  <a:srgbClr val="111111"/>
                </a:solidFill>
                <a:latin typeface="Work Sans Light"/>
                <a:sym typeface="Work Sans Light"/>
              </a:rPr>
              <a:t>Good Design Is as </a:t>
            </a:r>
            <a:r>
              <a:rPr lang="en-IN" b="1" kern="0" dirty="0" smtClean="0">
                <a:solidFill>
                  <a:srgbClr val="C00000"/>
                </a:solidFill>
                <a:latin typeface="Work Sans Light"/>
                <a:sym typeface="Work Sans Light"/>
              </a:rPr>
              <a:t>Little Design as Possible</a:t>
            </a:r>
          </a:p>
          <a:p>
            <a:endParaRPr lang="en-US" dirty="0"/>
          </a:p>
        </p:txBody>
      </p:sp>
    </p:spTree>
    <p:extLst>
      <p:ext uri="{BB962C8B-B14F-4D97-AF65-F5344CB8AC3E}">
        <p14:creationId xmlns:p14="http://schemas.microsoft.com/office/powerpoint/2010/main" val="490516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311290"/>
            <a:ext cx="8686800" cy="5262979"/>
          </a:xfrm>
          <a:prstGeom prst="rect">
            <a:avLst/>
          </a:prstGeom>
        </p:spPr>
        <p:txBody>
          <a:bodyPr wrap="square">
            <a:spAutoFit/>
          </a:bodyPr>
          <a:lstStyle/>
          <a:p>
            <a:r>
              <a:rPr lang="en-US" sz="2400" dirty="0">
                <a:solidFill>
                  <a:srgbClr val="002060"/>
                </a:solidFill>
                <a:latin typeface="Times New Roman" pitchFamily="18" charset="0"/>
                <a:cs typeface="Times New Roman" pitchFamily="18" charset="0"/>
                <a:sym typeface="Work Sans Light"/>
              </a:rPr>
              <a:t>In conclusion, we can wrap these principles up in two broad commands.</a:t>
            </a:r>
          </a:p>
          <a:p>
            <a:endParaRPr lang="en-US" sz="2400" dirty="0">
              <a:solidFill>
                <a:srgbClr val="002060"/>
              </a:solidFill>
              <a:latin typeface="Times New Roman" pitchFamily="18" charset="0"/>
              <a:cs typeface="Times New Roman" pitchFamily="18" charset="0"/>
              <a:sym typeface="Work Sans Light"/>
            </a:endParaRPr>
          </a:p>
          <a:p>
            <a:pPr marL="457200" indent="-457200">
              <a:buAutoNum type="arabicPeriod"/>
            </a:pPr>
            <a:r>
              <a:rPr lang="en-US" sz="2400" b="1" dirty="0">
                <a:solidFill>
                  <a:srgbClr val="002060"/>
                </a:solidFill>
                <a:latin typeface="Times New Roman" pitchFamily="18" charset="0"/>
                <a:cs typeface="Times New Roman" pitchFamily="18" charset="0"/>
                <a:sym typeface="Work Sans Light"/>
              </a:rPr>
              <a:t>Be helpful</a:t>
            </a:r>
            <a:r>
              <a:rPr lang="en-US" sz="2400" dirty="0">
                <a:solidFill>
                  <a:srgbClr val="002060"/>
                </a:solidFill>
                <a:latin typeface="Times New Roman" pitchFamily="18" charset="0"/>
                <a:cs typeface="Times New Roman" pitchFamily="18" charset="0"/>
                <a:sym typeface="Work Sans Light"/>
              </a:rPr>
              <a:t> – Good design is useful, innovative, honest, long-lasting, and conscious of its environment. We should serve a greater purpose than just designing products.</a:t>
            </a:r>
          </a:p>
          <a:p>
            <a:pPr marL="457200" indent="-457200">
              <a:buAutoNum type="arabicPeriod"/>
            </a:pPr>
            <a:endParaRPr lang="en-US" sz="2400" dirty="0">
              <a:solidFill>
                <a:srgbClr val="002060"/>
              </a:solidFill>
              <a:latin typeface="Times New Roman" pitchFamily="18" charset="0"/>
              <a:cs typeface="Times New Roman" pitchFamily="18" charset="0"/>
              <a:sym typeface="Work Sans Light"/>
            </a:endParaRPr>
          </a:p>
          <a:p>
            <a:pPr marL="457200" indent="-457200">
              <a:buAutoNum type="arabicPeriod"/>
            </a:pPr>
            <a:r>
              <a:rPr lang="en-US" sz="2400" b="1" dirty="0">
                <a:solidFill>
                  <a:srgbClr val="002060"/>
                </a:solidFill>
                <a:latin typeface="Times New Roman" pitchFamily="18" charset="0"/>
                <a:cs typeface="Times New Roman" pitchFamily="18" charset="0"/>
                <a:sym typeface="Work Sans Light"/>
              </a:rPr>
              <a:t>Be thoughtful</a:t>
            </a:r>
            <a:r>
              <a:rPr lang="en-US" sz="2400" dirty="0">
                <a:solidFill>
                  <a:srgbClr val="002060"/>
                </a:solidFill>
                <a:latin typeface="Times New Roman" pitchFamily="18" charset="0"/>
                <a:cs typeface="Times New Roman" pitchFamily="18" charset="0"/>
                <a:sym typeface="Work Sans Light"/>
              </a:rPr>
              <a:t> – Good design is aesthetic, understandable, unobtrusive, thorough, and as little design as possible. We should be concerned with more than just raw features and specifications; aesthetic and psychological attributes are critical as well.</a:t>
            </a:r>
          </a:p>
          <a:p>
            <a:endParaRPr lang="en-US" sz="2400" kern="0" dirty="0">
              <a:solidFill>
                <a:srgbClr val="002060"/>
              </a:solidFill>
              <a:latin typeface="Times New Roman" pitchFamily="18" charset="0"/>
              <a:ea typeface="Work Sans Light"/>
              <a:cs typeface="Times New Roman" pitchFamily="18" charset="0"/>
              <a:sym typeface="Work Sans Light"/>
            </a:endParaRPr>
          </a:p>
          <a:p>
            <a:r>
              <a:rPr lang="en-US" sz="2400" kern="0" dirty="0">
                <a:solidFill>
                  <a:srgbClr val="002060"/>
                </a:solidFill>
                <a:latin typeface="Times New Roman" pitchFamily="18" charset="0"/>
                <a:ea typeface="Work Sans Light"/>
                <a:cs typeface="Times New Roman" pitchFamily="18" charset="0"/>
                <a:sym typeface="Work Sans Light"/>
              </a:rPr>
              <a:t>“Back to purity, back to simplicity.”</a:t>
            </a:r>
          </a:p>
          <a:p>
            <a:r>
              <a:rPr lang="en-US" sz="2400" kern="0" dirty="0">
                <a:solidFill>
                  <a:srgbClr val="002060"/>
                </a:solidFill>
                <a:latin typeface="Times New Roman" pitchFamily="18" charset="0"/>
                <a:ea typeface="Work Sans Light"/>
                <a:cs typeface="Times New Roman" pitchFamily="18" charset="0"/>
                <a:sym typeface="Work Sans Light"/>
              </a:rPr>
              <a:t>–DIETER RAMS</a:t>
            </a:r>
          </a:p>
        </p:txBody>
      </p:sp>
    </p:spTree>
    <p:extLst>
      <p:ext uri="{BB962C8B-B14F-4D97-AF65-F5344CB8AC3E}">
        <p14:creationId xmlns:p14="http://schemas.microsoft.com/office/powerpoint/2010/main" val="2458478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1066800"/>
            <a:ext cx="7543800" cy="2123658"/>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Disasters that can happen if you don’t follow principles of good design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3048000"/>
            <a:ext cx="3581400" cy="3581400"/>
          </a:xfrm>
          <a:prstGeom prst="rect">
            <a:avLst/>
          </a:prstGeom>
        </p:spPr>
      </p:pic>
    </p:spTree>
    <p:extLst>
      <p:ext uri="{BB962C8B-B14F-4D97-AF65-F5344CB8AC3E}">
        <p14:creationId xmlns:p14="http://schemas.microsoft.com/office/powerpoint/2010/main" val="923229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26;p16"/>
          <p:cNvSpPr txBox="1">
            <a:spLocks noGrp="1"/>
          </p:cNvSpPr>
          <p:nvPr>
            <p:ph type="ctrTitle" idx="4294967295"/>
          </p:nvPr>
        </p:nvSpPr>
        <p:spPr>
          <a:xfrm>
            <a:off x="2013859" y="615833"/>
            <a:ext cx="2991600" cy="11598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sz="6000" dirty="0"/>
              <a:t>Hello!</a:t>
            </a:r>
            <a:endParaRPr sz="6000" dirty="0"/>
          </a:p>
        </p:txBody>
      </p:sp>
      <p:sp>
        <p:nvSpPr>
          <p:cNvPr id="9" name="Google Shape;127;p16"/>
          <p:cNvSpPr txBox="1">
            <a:spLocks noGrp="1"/>
          </p:cNvSpPr>
          <p:nvPr>
            <p:ph type="subTitle" idx="4294967295"/>
          </p:nvPr>
        </p:nvSpPr>
        <p:spPr>
          <a:xfrm>
            <a:off x="752039" y="2509724"/>
            <a:ext cx="6508376" cy="2665452"/>
          </a:xfrm>
          <a:prstGeom prst="rect">
            <a:avLst/>
          </a:prstGeom>
        </p:spPr>
        <p:txBody>
          <a:bodyPr spcFirstLastPara="1" wrap="square" lIns="0" tIns="0" rIns="0" bIns="0" anchor="t" anchorCtr="0">
            <a:noAutofit/>
          </a:bodyPr>
          <a:lstStyle/>
          <a:p>
            <a:pPr marL="0" lvl="0" indent="0" rtl="0">
              <a:spcBef>
                <a:spcPts val="600"/>
              </a:spcBef>
              <a:spcAft>
                <a:spcPts val="0"/>
              </a:spcAft>
              <a:buNone/>
            </a:pPr>
            <a:r>
              <a:rPr lang="en" dirty="0">
                <a:latin typeface="Work Sans"/>
                <a:ea typeface="Work Sans"/>
                <a:cs typeface="Work Sans"/>
                <a:sym typeface="Work Sans"/>
              </a:rPr>
              <a:t>I am </a:t>
            </a:r>
            <a:r>
              <a:rPr lang="en" b="1" dirty="0" smtClean="0">
                <a:latin typeface="Work Sans"/>
                <a:ea typeface="Work Sans"/>
                <a:cs typeface="Work Sans"/>
                <a:sym typeface="Work Sans"/>
              </a:rPr>
              <a:t>Dr. Priyanjali Gogikar</a:t>
            </a:r>
          </a:p>
          <a:p>
            <a:pPr marL="0" lvl="0" indent="0" rtl="0">
              <a:spcBef>
                <a:spcPts val="600"/>
              </a:spcBef>
              <a:spcAft>
                <a:spcPts val="0"/>
              </a:spcAft>
              <a:buNone/>
            </a:pPr>
            <a:r>
              <a:rPr lang="en-IN" dirty="0" smtClean="0">
                <a:latin typeface="Work Sans"/>
                <a:ea typeface="Work Sans"/>
                <a:cs typeface="Work Sans"/>
                <a:sym typeface="Work Sans"/>
              </a:rPr>
              <a:t>Assistant Professor</a:t>
            </a:r>
          </a:p>
          <a:p>
            <a:pPr marL="0" lvl="0" indent="0" rtl="0">
              <a:spcBef>
                <a:spcPts val="600"/>
              </a:spcBef>
              <a:spcAft>
                <a:spcPts val="0"/>
              </a:spcAft>
              <a:buNone/>
            </a:pPr>
            <a:r>
              <a:rPr lang="en-IN" dirty="0" smtClean="0">
                <a:latin typeface="Work Sans"/>
                <a:ea typeface="Work Sans"/>
                <a:cs typeface="Work Sans"/>
                <a:sym typeface="Work Sans"/>
              </a:rPr>
              <a:t>SEEE, VIT Bhopal University</a:t>
            </a:r>
          </a:p>
          <a:p>
            <a:pPr marL="0" lvl="0" indent="0" rtl="0">
              <a:spcBef>
                <a:spcPts val="600"/>
              </a:spcBef>
              <a:spcAft>
                <a:spcPts val="0"/>
              </a:spcAft>
              <a:buNone/>
            </a:pPr>
            <a:endParaRPr lang="en-IN" dirty="0">
              <a:latin typeface="Work Sans"/>
              <a:ea typeface="Work Sans"/>
              <a:cs typeface="Work Sans"/>
              <a:sym typeface="Work Sans"/>
            </a:endParaRPr>
          </a:p>
          <a:p>
            <a:pPr marL="0" lvl="0" indent="0" rtl="0">
              <a:spcBef>
                <a:spcPts val="600"/>
              </a:spcBef>
              <a:spcAft>
                <a:spcPts val="0"/>
              </a:spcAft>
              <a:buNone/>
            </a:pPr>
            <a:endParaRPr lang="en-IN" dirty="0" smtClean="0">
              <a:latin typeface="Work Sans"/>
              <a:ea typeface="Work Sans"/>
              <a:cs typeface="Work Sans"/>
              <a:sym typeface="Work Sans"/>
            </a:endParaRPr>
          </a:p>
          <a:p>
            <a:pPr marL="0" lvl="0" indent="0" rtl="0">
              <a:spcBef>
                <a:spcPts val="600"/>
              </a:spcBef>
              <a:spcAft>
                <a:spcPts val="0"/>
              </a:spcAft>
              <a:buNone/>
            </a:pPr>
            <a:r>
              <a:rPr lang="en-IN" dirty="0" smtClean="0">
                <a:latin typeface="Work Sans"/>
                <a:ea typeface="Work Sans"/>
                <a:cs typeface="Work Sans"/>
                <a:sym typeface="Work Sans"/>
              </a:rPr>
              <a:t>Email= </a:t>
            </a:r>
            <a:r>
              <a:rPr lang="en-IN" sz="1400" dirty="0" smtClean="0">
                <a:latin typeface="Work Sans"/>
                <a:ea typeface="Work Sans"/>
                <a:cs typeface="Work Sans"/>
                <a:sym typeface="Work Sans"/>
              </a:rPr>
              <a:t>priyanjali.gogikar@vitbhopal.ac.in</a:t>
            </a:r>
            <a:endParaRPr sz="1400" dirty="0">
              <a:latin typeface="Work Sans"/>
              <a:ea typeface="Work Sans"/>
              <a:cs typeface="Work Sans"/>
              <a:sym typeface="Work Sans"/>
            </a:endParaRPr>
          </a:p>
        </p:txBody>
      </p:sp>
      <p:pic>
        <p:nvPicPr>
          <p:cNvPr id="10" name="Google Shape;128;p16" descr="photo-1434030216411-0b793f4b4173.jpg"/>
          <p:cNvPicPr preferRelativeResize="0"/>
          <p:nvPr/>
        </p:nvPicPr>
        <p:blipFill>
          <a:blip r:embed="rId2">
            <a:alphaModFix/>
          </a:blip>
          <a:stretch>
            <a:fillRect/>
          </a:stretch>
        </p:blipFill>
        <p:spPr>
          <a:xfrm>
            <a:off x="6892309" y="2308007"/>
            <a:ext cx="2796600" cy="2796600"/>
          </a:xfrm>
          <a:prstGeom prst="wedgeRectCallout">
            <a:avLst>
              <a:gd name="adj1" fmla="val -69878"/>
              <a:gd name="adj2" fmla="val -33138"/>
            </a:avLst>
          </a:prstGeom>
          <a:noFill/>
          <a:ln>
            <a:noFill/>
          </a:ln>
        </p:spPr>
      </p:pic>
      <p:sp>
        <p:nvSpPr>
          <p:cNvPr id="11" name="Google Shape;129;p16"/>
          <p:cNvSpPr txBox="1">
            <a:spLocks/>
          </p:cNvSpPr>
          <p:nvPr/>
        </p:nvSpPr>
        <p:spPr>
          <a:xfrm>
            <a:off x="10497643" y="5852510"/>
            <a:ext cx="548700" cy="393600"/>
          </a:xfrm>
          <a:prstGeom prst="rect">
            <a:avLst/>
          </a:prstGeom>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3</a:t>
            </a:fld>
            <a:endParaRPr lang="en"/>
          </a:p>
        </p:txBody>
      </p:sp>
    </p:spTree>
    <p:extLst>
      <p:ext uri="{BB962C8B-B14F-4D97-AF65-F5344CB8AC3E}">
        <p14:creationId xmlns:p14="http://schemas.microsoft.com/office/powerpoint/2010/main" val="643275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 design _1.jpg"/>
          <p:cNvPicPr>
            <a:picLocks noChangeAspect="1"/>
          </p:cNvPicPr>
          <p:nvPr/>
        </p:nvPicPr>
        <p:blipFill>
          <a:blip r:embed="rId2"/>
          <a:stretch>
            <a:fillRect/>
          </a:stretch>
        </p:blipFill>
        <p:spPr>
          <a:xfrm>
            <a:off x="1540625" y="109486"/>
            <a:ext cx="3412375" cy="3014714"/>
          </a:xfrm>
          <a:prstGeom prst="rect">
            <a:avLst/>
          </a:prstGeom>
        </p:spPr>
      </p:pic>
      <p:pic>
        <p:nvPicPr>
          <p:cNvPr id="3" name="Picture 2" descr="Bad design _2.png"/>
          <p:cNvPicPr>
            <a:picLocks noChangeAspect="1"/>
          </p:cNvPicPr>
          <p:nvPr/>
        </p:nvPicPr>
        <p:blipFill>
          <a:blip r:embed="rId3"/>
          <a:stretch>
            <a:fillRect/>
          </a:stretch>
        </p:blipFill>
        <p:spPr>
          <a:xfrm>
            <a:off x="5867400" y="1"/>
            <a:ext cx="4248150" cy="3180433"/>
          </a:xfrm>
          <a:prstGeom prst="rect">
            <a:avLst/>
          </a:prstGeom>
        </p:spPr>
      </p:pic>
      <p:pic>
        <p:nvPicPr>
          <p:cNvPr id="4" name="Picture 3" descr="Bad design _3.jpg"/>
          <p:cNvPicPr>
            <a:picLocks noChangeAspect="1"/>
          </p:cNvPicPr>
          <p:nvPr/>
        </p:nvPicPr>
        <p:blipFill>
          <a:blip r:embed="rId4"/>
          <a:stretch>
            <a:fillRect/>
          </a:stretch>
        </p:blipFill>
        <p:spPr>
          <a:xfrm>
            <a:off x="1905001" y="3657601"/>
            <a:ext cx="3611868" cy="2943225"/>
          </a:xfrm>
          <a:prstGeom prst="rect">
            <a:avLst/>
          </a:prstGeom>
        </p:spPr>
      </p:pic>
      <p:pic>
        <p:nvPicPr>
          <p:cNvPr id="5" name="Picture 4" descr="Baddesign_4.png"/>
          <p:cNvPicPr>
            <a:picLocks noChangeAspect="1"/>
          </p:cNvPicPr>
          <p:nvPr/>
        </p:nvPicPr>
        <p:blipFill>
          <a:blip r:embed="rId5"/>
          <a:stretch>
            <a:fillRect/>
          </a:stretch>
        </p:blipFill>
        <p:spPr>
          <a:xfrm>
            <a:off x="5943600" y="3452977"/>
            <a:ext cx="4343400" cy="3126499"/>
          </a:xfrm>
          <a:prstGeom prst="rect">
            <a:avLst/>
          </a:prstGeom>
        </p:spPr>
      </p:pic>
    </p:spTree>
    <p:extLst>
      <p:ext uri="{BB962C8B-B14F-4D97-AF65-F5344CB8AC3E}">
        <p14:creationId xmlns:p14="http://schemas.microsoft.com/office/powerpoint/2010/main" val="166164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1" y="1676401"/>
            <a:ext cx="6347715" cy="1826581"/>
          </a:xfrm>
        </p:spPr>
        <p:txBody>
          <a:bodyPr>
            <a:normAutofit/>
          </a:bodyPr>
          <a:lstStyle/>
          <a:p>
            <a:r>
              <a:rPr lang="en-US" sz="5400" b="1" dirty="0">
                <a:solidFill>
                  <a:srgbClr val="FF0000"/>
                </a:solidFill>
                <a:latin typeface="Bell MT" panose="02020503060305020303" pitchFamily="18" charset="0"/>
                <a:cs typeface="Times New Roman" panose="02020603050405020304" pitchFamily="18" charset="0"/>
              </a:rPr>
              <a:t>Success story</a:t>
            </a:r>
          </a:p>
        </p:txBody>
      </p:sp>
    </p:spTree>
    <p:extLst>
      <p:ext uri="{BB962C8B-B14F-4D97-AF65-F5344CB8AC3E}">
        <p14:creationId xmlns:p14="http://schemas.microsoft.com/office/powerpoint/2010/main" val="3731416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6200"/>
            <a:ext cx="9144000" cy="6629400"/>
          </a:xfrm>
          <a:prstGeom prst="rect">
            <a:avLst/>
          </a:prstGeom>
        </p:spPr>
      </p:pic>
    </p:spTree>
    <p:extLst>
      <p:ext uri="{BB962C8B-B14F-4D97-AF65-F5344CB8AC3E}">
        <p14:creationId xmlns:p14="http://schemas.microsoft.com/office/powerpoint/2010/main" val="33659433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1" y="152401"/>
            <a:ext cx="6347715" cy="1826581"/>
          </a:xfrm>
        </p:spPr>
        <p:txBody>
          <a:bodyPr/>
          <a:lstStyle/>
          <a:p>
            <a:r>
              <a:rPr lang="en-US" b="1" dirty="0" smtClean="0">
                <a:solidFill>
                  <a:srgbClr val="FF0000"/>
                </a:solidFill>
              </a:rPr>
              <a:t>People who gone crazy after playing angry bird</a:t>
            </a:r>
            <a:endParaRPr lang="en-US" b="1" dirty="0">
              <a:solidFill>
                <a:srgbClr val="FF0000"/>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2438400"/>
            <a:ext cx="3556000" cy="3840480"/>
          </a:xfrm>
          <a:prstGeom prst="rect">
            <a:avLst/>
          </a:prstGeom>
        </p:spPr>
      </p:pic>
    </p:spTree>
    <p:extLst>
      <p:ext uri="{BB962C8B-B14F-4D97-AF65-F5344CB8AC3E}">
        <p14:creationId xmlns:p14="http://schemas.microsoft.com/office/powerpoint/2010/main" val="7410259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hubali 2 with Angry Birds them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1651447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238" y="15129"/>
            <a:ext cx="10094678" cy="857467"/>
          </a:xfrm>
        </p:spPr>
        <p:txBody>
          <a:bodyPr/>
          <a:lstStyle/>
          <a:p>
            <a:r>
              <a:rPr lang="en-US" b="1" dirty="0" smtClean="0">
                <a:solidFill>
                  <a:schemeClr val="tx1">
                    <a:lumMod val="75000"/>
                    <a:lumOff val="25000"/>
                  </a:schemeClr>
                </a:solidFill>
              </a:rPr>
              <a:t>Problem Formulation</a:t>
            </a:r>
            <a:endParaRPr lang="en-US" b="1" dirty="0">
              <a:solidFill>
                <a:schemeClr val="tx1">
                  <a:lumMod val="75000"/>
                  <a:lumOff val="25000"/>
                </a:schemeClr>
              </a:solidFill>
            </a:endParaRPr>
          </a:p>
        </p:txBody>
      </p:sp>
      <p:cxnSp>
        <p:nvCxnSpPr>
          <p:cNvPr id="5" name="Straight Connector 4"/>
          <p:cNvCxnSpPr/>
          <p:nvPr/>
        </p:nvCxnSpPr>
        <p:spPr>
          <a:xfrm>
            <a:off x="6018662" y="1160060"/>
            <a:ext cx="13648" cy="5227093"/>
          </a:xfrm>
          <a:prstGeom prst="line">
            <a:avLst/>
          </a:prstGeom>
          <a:ln w="76200"/>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2910422" y="552478"/>
            <a:ext cx="7031092" cy="584775"/>
          </a:xfrm>
          <a:prstGeom prst="rect">
            <a:avLst/>
          </a:prstGeom>
          <a:noFill/>
        </p:spPr>
        <p:txBody>
          <a:bodyPr wrap="none" rtlCol="0">
            <a:spAutoFit/>
          </a:bodyPr>
          <a:lstStyle/>
          <a:p>
            <a:r>
              <a:rPr lang="en-US" sz="3200" b="1" dirty="0" smtClean="0">
                <a:solidFill>
                  <a:srgbClr val="7030A0"/>
                </a:solidFill>
              </a:rPr>
              <a:t>A problem statement should try to:</a:t>
            </a:r>
            <a:endParaRPr lang="en-US" sz="3200" b="1" dirty="0">
              <a:solidFill>
                <a:srgbClr val="7030A0"/>
              </a:solidFill>
            </a:endParaRPr>
          </a:p>
        </p:txBody>
      </p:sp>
      <p:grpSp>
        <p:nvGrpSpPr>
          <p:cNvPr id="19" name="Group 18"/>
          <p:cNvGrpSpPr/>
          <p:nvPr/>
        </p:nvGrpSpPr>
        <p:grpSpPr>
          <a:xfrm>
            <a:off x="629857" y="2579341"/>
            <a:ext cx="5221396" cy="461665"/>
            <a:chOff x="629857" y="2579341"/>
            <a:chExt cx="5221396" cy="461665"/>
          </a:xfrm>
        </p:grpSpPr>
        <p:sp>
          <p:nvSpPr>
            <p:cNvPr id="9" name="TextBox 8"/>
            <p:cNvSpPr txBox="1"/>
            <p:nvPr/>
          </p:nvSpPr>
          <p:spPr>
            <a:xfrm>
              <a:off x="629857" y="2579341"/>
              <a:ext cx="4740400" cy="461665"/>
            </a:xfrm>
            <a:prstGeom prst="rect">
              <a:avLst/>
            </a:prstGeom>
            <a:noFill/>
          </p:spPr>
          <p:txBody>
            <a:bodyPr wrap="none" rtlCol="0">
              <a:spAutoFit/>
            </a:bodyPr>
            <a:lstStyle/>
            <a:p>
              <a:r>
                <a:rPr lang="en-US" sz="2400" b="1" dirty="0" smtClean="0"/>
                <a:t>A difficulty should be removed</a:t>
              </a:r>
              <a:endParaRPr lang="en-US" sz="2400" b="1" dirty="0"/>
            </a:p>
          </p:txBody>
        </p:sp>
        <p:sp>
          <p:nvSpPr>
            <p:cNvPr id="12" name="Right Arrow 11"/>
            <p:cNvSpPr/>
            <p:nvPr/>
          </p:nvSpPr>
          <p:spPr>
            <a:xfrm>
              <a:off x="5370257" y="2728106"/>
              <a:ext cx="480996" cy="1641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6067450" y="1540767"/>
            <a:ext cx="5060316" cy="461665"/>
            <a:chOff x="6067450" y="1540767"/>
            <a:chExt cx="5060316" cy="461665"/>
          </a:xfrm>
        </p:grpSpPr>
        <p:sp>
          <p:nvSpPr>
            <p:cNvPr id="8" name="TextBox 7"/>
            <p:cNvSpPr txBox="1"/>
            <p:nvPr/>
          </p:nvSpPr>
          <p:spPr>
            <a:xfrm>
              <a:off x="6680715" y="1540767"/>
              <a:ext cx="4447051" cy="461665"/>
            </a:xfrm>
            <a:prstGeom prst="rect">
              <a:avLst/>
            </a:prstGeom>
            <a:noFill/>
          </p:spPr>
          <p:txBody>
            <a:bodyPr wrap="none" rtlCol="0">
              <a:spAutoFit/>
            </a:bodyPr>
            <a:lstStyle/>
            <a:p>
              <a:r>
                <a:rPr lang="en-US" sz="2400" b="1" dirty="0" smtClean="0"/>
                <a:t>Improve an existing situation</a:t>
              </a:r>
              <a:endParaRPr lang="en-US" sz="2400" b="1" dirty="0"/>
            </a:p>
          </p:txBody>
        </p:sp>
        <p:sp>
          <p:nvSpPr>
            <p:cNvPr id="13" name="Left Arrow 12"/>
            <p:cNvSpPr/>
            <p:nvPr/>
          </p:nvSpPr>
          <p:spPr>
            <a:xfrm>
              <a:off x="6067450" y="1698238"/>
              <a:ext cx="613265" cy="171505"/>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6100550" y="3773606"/>
            <a:ext cx="6092821" cy="1200329"/>
            <a:chOff x="6099178" y="3364172"/>
            <a:chExt cx="6092821" cy="1200329"/>
          </a:xfrm>
        </p:grpSpPr>
        <p:sp>
          <p:nvSpPr>
            <p:cNvPr id="10" name="TextBox 9"/>
            <p:cNvSpPr txBox="1"/>
            <p:nvPr/>
          </p:nvSpPr>
          <p:spPr>
            <a:xfrm>
              <a:off x="6680714" y="3364172"/>
              <a:ext cx="5511285" cy="1200329"/>
            </a:xfrm>
            <a:prstGeom prst="rect">
              <a:avLst/>
            </a:prstGeom>
            <a:noFill/>
          </p:spPr>
          <p:txBody>
            <a:bodyPr wrap="square" rtlCol="0">
              <a:spAutoFit/>
            </a:bodyPr>
            <a:lstStyle/>
            <a:p>
              <a:pPr algn="just"/>
              <a:r>
                <a:rPr lang="en-US" sz="2400" b="1" dirty="0" smtClean="0"/>
                <a:t>Should be able to answer an unanswered question that is existing since a long period of time</a:t>
              </a:r>
              <a:endParaRPr lang="en-US" sz="2400" b="1" dirty="0"/>
            </a:p>
          </p:txBody>
        </p:sp>
        <p:sp>
          <p:nvSpPr>
            <p:cNvPr id="16" name="Left Arrow 15"/>
            <p:cNvSpPr/>
            <p:nvPr/>
          </p:nvSpPr>
          <p:spPr>
            <a:xfrm>
              <a:off x="6099178" y="3541207"/>
              <a:ext cx="613265" cy="171505"/>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792099" y="5363569"/>
            <a:ext cx="4127551" cy="461665"/>
            <a:chOff x="1792099" y="5363569"/>
            <a:chExt cx="4127551" cy="461665"/>
          </a:xfrm>
        </p:grpSpPr>
        <p:sp>
          <p:nvSpPr>
            <p:cNvPr id="11" name="TextBox 10"/>
            <p:cNvSpPr txBox="1"/>
            <p:nvPr/>
          </p:nvSpPr>
          <p:spPr>
            <a:xfrm>
              <a:off x="1792099" y="5363569"/>
              <a:ext cx="3714478" cy="461665"/>
            </a:xfrm>
            <a:prstGeom prst="rect">
              <a:avLst/>
            </a:prstGeom>
            <a:noFill/>
          </p:spPr>
          <p:txBody>
            <a:bodyPr wrap="none" rtlCol="0">
              <a:spAutoFit/>
            </a:bodyPr>
            <a:lstStyle/>
            <a:p>
              <a:r>
                <a:rPr lang="en-US" sz="2400" b="1" dirty="0" smtClean="0"/>
                <a:t>Deliberate investigation</a:t>
              </a:r>
              <a:endParaRPr lang="en-US" sz="2400" b="1" dirty="0"/>
            </a:p>
          </p:txBody>
        </p:sp>
        <p:sp>
          <p:nvSpPr>
            <p:cNvPr id="17" name="Right Arrow 16"/>
            <p:cNvSpPr/>
            <p:nvPr/>
          </p:nvSpPr>
          <p:spPr>
            <a:xfrm>
              <a:off x="5438654" y="5525980"/>
              <a:ext cx="480996" cy="16413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58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869" y="84615"/>
            <a:ext cx="9976514" cy="1400530"/>
          </a:xfrm>
        </p:spPr>
        <p:txBody>
          <a:bodyPr/>
          <a:lstStyle/>
          <a:p>
            <a:r>
              <a:rPr lang="en-US" sz="3200" b="1" dirty="0" smtClean="0"/>
              <a:t>Problem formulation may also include gathering information on:</a:t>
            </a:r>
            <a:endParaRPr lang="en-US" sz="3200" b="1" dirty="0"/>
          </a:p>
        </p:txBody>
      </p:sp>
      <p:grpSp>
        <p:nvGrpSpPr>
          <p:cNvPr id="84" name="Group 83"/>
          <p:cNvGrpSpPr/>
          <p:nvPr/>
        </p:nvGrpSpPr>
        <p:grpSpPr>
          <a:xfrm>
            <a:off x="380491" y="2194829"/>
            <a:ext cx="11627892" cy="4073748"/>
            <a:chOff x="380491" y="2194829"/>
            <a:chExt cx="11627892" cy="4073748"/>
          </a:xfrm>
        </p:grpSpPr>
        <p:sp>
          <p:nvSpPr>
            <p:cNvPr id="12" name="Oval 11"/>
            <p:cNvSpPr/>
            <p:nvPr/>
          </p:nvSpPr>
          <p:spPr>
            <a:xfrm>
              <a:off x="5046210" y="4624020"/>
              <a:ext cx="2215674" cy="1644557"/>
            </a:xfrm>
            <a:prstGeom prst="ellipse">
              <a:avLst/>
            </a:prstGeom>
            <a:solidFill>
              <a:srgbClr val="D8F373"/>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Unanswered questions</a:t>
              </a:r>
              <a:endParaRPr lang="en-US" b="1" dirty="0">
                <a:solidFill>
                  <a:schemeClr val="tx1"/>
                </a:solidFill>
              </a:endParaRPr>
            </a:p>
          </p:txBody>
        </p:sp>
        <p:grpSp>
          <p:nvGrpSpPr>
            <p:cNvPr id="74" name="Group 73"/>
            <p:cNvGrpSpPr/>
            <p:nvPr/>
          </p:nvGrpSpPr>
          <p:grpSpPr>
            <a:xfrm>
              <a:off x="380491" y="2194829"/>
              <a:ext cx="11627892" cy="4073747"/>
              <a:chOff x="218365" y="1485145"/>
              <a:chExt cx="11790018" cy="4073747"/>
            </a:xfrm>
          </p:grpSpPr>
          <p:sp>
            <p:nvSpPr>
              <p:cNvPr id="4" name="Oval 3"/>
              <p:cNvSpPr/>
              <p:nvPr/>
            </p:nvSpPr>
            <p:spPr>
              <a:xfrm>
                <a:off x="218365" y="1498791"/>
                <a:ext cx="1896068" cy="1492795"/>
              </a:xfrm>
              <a:prstGeom prst="ellipse">
                <a:avLst/>
              </a:prstGeom>
              <a:solidFill>
                <a:srgbClr val="D8F373"/>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smtClean="0">
                    <a:solidFill>
                      <a:schemeClr val="tx1"/>
                    </a:solidFill>
                  </a:rPr>
                  <a:t>Magnitude</a:t>
                </a:r>
                <a:endParaRPr lang="en-US" sz="1700" b="1" dirty="0">
                  <a:solidFill>
                    <a:schemeClr val="tx1"/>
                  </a:solidFill>
                </a:endParaRPr>
              </a:p>
            </p:txBody>
          </p:sp>
          <p:sp>
            <p:nvSpPr>
              <p:cNvPr id="7" name="Oval 6"/>
              <p:cNvSpPr/>
              <p:nvPr/>
            </p:nvSpPr>
            <p:spPr>
              <a:xfrm>
                <a:off x="2666481" y="1559381"/>
                <a:ext cx="1446593" cy="1463865"/>
              </a:xfrm>
              <a:prstGeom prst="ellipse">
                <a:avLst/>
              </a:prstGeom>
              <a:solidFill>
                <a:srgbClr val="D8F373"/>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Time frame</a:t>
                </a:r>
                <a:endParaRPr lang="en-US" b="1" dirty="0">
                  <a:solidFill>
                    <a:schemeClr val="tx1"/>
                  </a:solidFill>
                </a:endParaRPr>
              </a:p>
            </p:txBody>
          </p:sp>
          <p:sp>
            <p:nvSpPr>
              <p:cNvPr id="8" name="Oval 7"/>
              <p:cNvSpPr/>
              <p:nvPr/>
            </p:nvSpPr>
            <p:spPr>
              <a:xfrm>
                <a:off x="4563472" y="1485145"/>
                <a:ext cx="2538579" cy="1628483"/>
              </a:xfrm>
              <a:prstGeom prst="ellipse">
                <a:avLst/>
              </a:prstGeom>
              <a:solidFill>
                <a:srgbClr val="D8F373"/>
              </a:solid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Geographical area</a:t>
                </a:r>
                <a:endParaRPr lang="en-US" b="1" dirty="0">
                  <a:solidFill>
                    <a:schemeClr val="tx1"/>
                  </a:solidFill>
                </a:endParaRPr>
              </a:p>
            </p:txBody>
          </p:sp>
          <p:sp>
            <p:nvSpPr>
              <p:cNvPr id="9" name="Oval 8"/>
              <p:cNvSpPr/>
              <p:nvPr/>
            </p:nvSpPr>
            <p:spPr>
              <a:xfrm>
                <a:off x="7572842" y="1551778"/>
                <a:ext cx="2093404" cy="1561850"/>
              </a:xfrm>
              <a:prstGeom prst="ellipse">
                <a:avLst/>
              </a:prstGeom>
              <a:solidFill>
                <a:srgbClr val="D8F373"/>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Population</a:t>
                </a:r>
                <a:endParaRPr lang="en-US" b="1" dirty="0">
                  <a:solidFill>
                    <a:schemeClr val="tx1"/>
                  </a:solidFill>
                </a:endParaRPr>
              </a:p>
            </p:txBody>
          </p:sp>
          <p:sp>
            <p:nvSpPr>
              <p:cNvPr id="10" name="Oval 9"/>
              <p:cNvSpPr/>
              <p:nvPr/>
            </p:nvSpPr>
            <p:spPr>
              <a:xfrm>
                <a:off x="10694946" y="1903883"/>
                <a:ext cx="1313437" cy="1209745"/>
              </a:xfrm>
              <a:prstGeom prst="ellipse">
                <a:avLst/>
              </a:prstGeom>
              <a:solidFill>
                <a:srgbClr val="D8F373"/>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Why?</a:t>
                </a:r>
                <a:endParaRPr lang="en-US" sz="2000" b="1" dirty="0">
                  <a:solidFill>
                    <a:schemeClr val="tx1"/>
                  </a:solidFill>
                </a:endParaRPr>
              </a:p>
            </p:txBody>
          </p:sp>
          <p:sp>
            <p:nvSpPr>
              <p:cNvPr id="11" name="Oval 10"/>
              <p:cNvSpPr/>
              <p:nvPr/>
            </p:nvSpPr>
            <p:spPr>
              <a:xfrm>
                <a:off x="8720920" y="3783566"/>
                <a:ext cx="1816768" cy="1594515"/>
              </a:xfrm>
              <a:prstGeom prst="ellipse">
                <a:avLst/>
              </a:prstGeom>
              <a:solidFill>
                <a:srgbClr val="D8F373"/>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solutions</a:t>
                </a:r>
                <a:endParaRPr lang="en-US" sz="2000" b="1" dirty="0">
                  <a:solidFill>
                    <a:schemeClr val="tx1"/>
                  </a:solidFill>
                </a:endParaRPr>
              </a:p>
            </p:txBody>
          </p:sp>
          <p:cxnSp>
            <p:nvCxnSpPr>
              <p:cNvPr id="5" name="Curved Connector 4"/>
              <p:cNvCxnSpPr>
                <a:stCxn id="4" idx="0"/>
                <a:endCxn id="7" idx="4"/>
              </p:cNvCxnSpPr>
              <p:nvPr/>
            </p:nvCxnSpPr>
            <p:spPr>
              <a:xfrm rot="16200000" flipH="1">
                <a:off x="1515860" y="1149329"/>
                <a:ext cx="1524455" cy="2223379"/>
              </a:xfrm>
              <a:prstGeom prst="curvedConnector5">
                <a:avLst>
                  <a:gd name="adj1" fmla="val -14996"/>
                  <a:gd name="adj2" fmla="val 55054"/>
                  <a:gd name="adj3" fmla="val 114996"/>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7" idx="0"/>
                <a:endCxn id="8" idx="0"/>
              </p:cNvCxnSpPr>
              <p:nvPr/>
            </p:nvCxnSpPr>
            <p:spPr>
              <a:xfrm rot="5400000" flipH="1" flipV="1">
                <a:off x="4574152" y="300771"/>
                <a:ext cx="74236" cy="2442984"/>
              </a:xfrm>
              <a:prstGeom prst="curvedConnector3">
                <a:avLst>
                  <a:gd name="adj1" fmla="val 407937"/>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9" idx="0"/>
                <a:endCxn id="10" idx="0"/>
              </p:cNvCxnSpPr>
              <p:nvPr/>
            </p:nvCxnSpPr>
            <p:spPr>
              <a:xfrm rot="16200000" flipH="1">
                <a:off x="9809551" y="361770"/>
                <a:ext cx="352105" cy="2732121"/>
              </a:xfrm>
              <a:prstGeom prst="curvedConnector3">
                <a:avLst>
                  <a:gd name="adj1" fmla="val -64924"/>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10" idx="4"/>
                <a:endCxn id="11" idx="6"/>
              </p:cNvCxnSpPr>
              <p:nvPr/>
            </p:nvCxnSpPr>
            <p:spPr>
              <a:xfrm rot="5400000">
                <a:off x="10211079" y="3440238"/>
                <a:ext cx="1467196" cy="813977"/>
              </a:xfrm>
              <a:prstGeom prst="curvedConnector2">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1" idx="0"/>
                <a:endCxn id="12" idx="4"/>
              </p:cNvCxnSpPr>
              <p:nvPr/>
            </p:nvCxnSpPr>
            <p:spPr>
              <a:xfrm rot="16200000" flipH="1" flipV="1">
                <a:off x="6963198" y="2892787"/>
                <a:ext cx="1775327" cy="3556883"/>
              </a:xfrm>
              <a:prstGeom prst="curvedConnector5">
                <a:avLst>
                  <a:gd name="adj1" fmla="val -12877"/>
                  <a:gd name="adj2" fmla="val 46979"/>
                  <a:gd name="adj3" fmla="val 112877"/>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8" idx="4"/>
              </p:cNvCxnSpPr>
              <p:nvPr/>
            </p:nvCxnSpPr>
            <p:spPr>
              <a:xfrm rot="5400000" flipH="1" flipV="1">
                <a:off x="6449348" y="1990136"/>
                <a:ext cx="506906" cy="1740078"/>
              </a:xfrm>
              <a:prstGeom prst="curvedConnector4">
                <a:avLst>
                  <a:gd name="adj1" fmla="val -45097"/>
                  <a:gd name="adj2" fmla="val 86472"/>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75" name="TextBox 74"/>
          <p:cNvSpPr txBox="1"/>
          <p:nvPr/>
        </p:nvSpPr>
        <p:spPr>
          <a:xfrm>
            <a:off x="567229" y="3994593"/>
            <a:ext cx="1606672" cy="646331"/>
          </a:xfrm>
          <a:prstGeom prst="rect">
            <a:avLst/>
          </a:prstGeom>
          <a:noFill/>
        </p:spPr>
        <p:txBody>
          <a:bodyPr wrap="square" rtlCol="0">
            <a:spAutoFit/>
          </a:bodyPr>
          <a:lstStyle/>
          <a:p>
            <a:r>
              <a:rPr lang="en-US" b="1" dirty="0" smtClean="0">
                <a:solidFill>
                  <a:srgbClr val="FF3399"/>
                </a:solidFill>
              </a:rPr>
              <a:t>Prevalence of problem</a:t>
            </a:r>
            <a:endParaRPr lang="en-US" b="1" dirty="0">
              <a:solidFill>
                <a:srgbClr val="FF3399"/>
              </a:solidFill>
            </a:endParaRPr>
          </a:p>
        </p:txBody>
      </p:sp>
      <p:sp>
        <p:nvSpPr>
          <p:cNvPr id="76" name="TextBox 75"/>
          <p:cNvSpPr txBox="1"/>
          <p:nvPr/>
        </p:nvSpPr>
        <p:spPr>
          <a:xfrm>
            <a:off x="2531486" y="3955329"/>
            <a:ext cx="2099369" cy="646331"/>
          </a:xfrm>
          <a:prstGeom prst="rect">
            <a:avLst/>
          </a:prstGeom>
          <a:noFill/>
        </p:spPr>
        <p:txBody>
          <a:bodyPr wrap="square" rtlCol="0">
            <a:spAutoFit/>
          </a:bodyPr>
          <a:lstStyle/>
          <a:p>
            <a:r>
              <a:rPr lang="en-US" b="1" dirty="0" smtClean="0">
                <a:solidFill>
                  <a:srgbClr val="FF3399"/>
                </a:solidFill>
              </a:rPr>
              <a:t>Past, present or future</a:t>
            </a:r>
            <a:endParaRPr lang="en-US" b="1" dirty="0">
              <a:solidFill>
                <a:srgbClr val="FF3399"/>
              </a:solidFill>
            </a:endParaRPr>
          </a:p>
        </p:txBody>
      </p:sp>
      <p:sp>
        <p:nvSpPr>
          <p:cNvPr id="77" name="TextBox 76"/>
          <p:cNvSpPr txBox="1"/>
          <p:nvPr/>
        </p:nvSpPr>
        <p:spPr>
          <a:xfrm>
            <a:off x="6015585" y="1392613"/>
            <a:ext cx="1520347" cy="646331"/>
          </a:xfrm>
          <a:prstGeom prst="rect">
            <a:avLst/>
          </a:prstGeom>
          <a:noFill/>
        </p:spPr>
        <p:txBody>
          <a:bodyPr wrap="square" rtlCol="0">
            <a:spAutoFit/>
          </a:bodyPr>
          <a:lstStyle/>
          <a:p>
            <a:r>
              <a:rPr lang="en-US" b="1" dirty="0" smtClean="0">
                <a:solidFill>
                  <a:srgbClr val="FF3399"/>
                </a:solidFill>
              </a:rPr>
              <a:t>Is site specific ?</a:t>
            </a:r>
            <a:endParaRPr lang="en-US" b="1" dirty="0">
              <a:solidFill>
                <a:srgbClr val="FF3399"/>
              </a:solidFill>
            </a:endParaRPr>
          </a:p>
        </p:txBody>
      </p:sp>
      <p:sp>
        <p:nvSpPr>
          <p:cNvPr id="80" name="TextBox 79"/>
          <p:cNvSpPr txBox="1"/>
          <p:nvPr/>
        </p:nvSpPr>
        <p:spPr>
          <a:xfrm>
            <a:off x="7989969" y="1392612"/>
            <a:ext cx="2173442" cy="646331"/>
          </a:xfrm>
          <a:prstGeom prst="rect">
            <a:avLst/>
          </a:prstGeom>
          <a:noFill/>
        </p:spPr>
        <p:txBody>
          <a:bodyPr wrap="square" rtlCol="0">
            <a:spAutoFit/>
          </a:bodyPr>
          <a:lstStyle/>
          <a:p>
            <a:r>
              <a:rPr lang="en-US" b="1" dirty="0" smtClean="0">
                <a:solidFill>
                  <a:srgbClr val="FF3399"/>
                </a:solidFill>
              </a:rPr>
              <a:t>How many people suffered?</a:t>
            </a:r>
            <a:endParaRPr lang="en-US" b="1" dirty="0">
              <a:solidFill>
                <a:srgbClr val="FF3399"/>
              </a:solidFill>
            </a:endParaRPr>
          </a:p>
        </p:txBody>
      </p:sp>
      <p:sp>
        <p:nvSpPr>
          <p:cNvPr id="81" name="TextBox 80"/>
          <p:cNvSpPr txBox="1"/>
          <p:nvPr/>
        </p:nvSpPr>
        <p:spPr>
          <a:xfrm>
            <a:off x="10163411" y="3832583"/>
            <a:ext cx="1239442" cy="369332"/>
          </a:xfrm>
          <a:prstGeom prst="rect">
            <a:avLst/>
          </a:prstGeom>
          <a:noFill/>
        </p:spPr>
        <p:txBody>
          <a:bodyPr wrap="none" rtlCol="0">
            <a:spAutoFit/>
          </a:bodyPr>
          <a:lstStyle/>
          <a:p>
            <a:r>
              <a:rPr lang="en-US" b="1" dirty="0" smtClean="0">
                <a:solidFill>
                  <a:srgbClr val="FF3399"/>
                </a:solidFill>
              </a:rPr>
              <a:t>Reasons?</a:t>
            </a:r>
            <a:endParaRPr lang="en-US" b="1" dirty="0">
              <a:solidFill>
                <a:srgbClr val="FF3399"/>
              </a:solidFill>
            </a:endParaRPr>
          </a:p>
        </p:txBody>
      </p:sp>
      <p:sp>
        <p:nvSpPr>
          <p:cNvPr id="82" name="TextBox 81"/>
          <p:cNvSpPr txBox="1"/>
          <p:nvPr/>
        </p:nvSpPr>
        <p:spPr>
          <a:xfrm>
            <a:off x="10097013" y="6046462"/>
            <a:ext cx="2089033" cy="646331"/>
          </a:xfrm>
          <a:prstGeom prst="rect">
            <a:avLst/>
          </a:prstGeom>
          <a:noFill/>
        </p:spPr>
        <p:txBody>
          <a:bodyPr wrap="none" rtlCol="0">
            <a:spAutoFit/>
          </a:bodyPr>
          <a:lstStyle/>
          <a:p>
            <a:r>
              <a:rPr lang="en-US" b="1" dirty="0" smtClean="0">
                <a:solidFill>
                  <a:srgbClr val="FF3399"/>
                </a:solidFill>
              </a:rPr>
              <a:t>Existing solutions </a:t>
            </a:r>
          </a:p>
          <a:p>
            <a:r>
              <a:rPr lang="en-US" b="1" dirty="0" smtClean="0">
                <a:solidFill>
                  <a:srgbClr val="FF3399"/>
                </a:solidFill>
              </a:rPr>
              <a:t>Untried solutions</a:t>
            </a:r>
            <a:endParaRPr lang="en-US" b="1" dirty="0">
              <a:solidFill>
                <a:srgbClr val="FF3399"/>
              </a:solidFill>
            </a:endParaRPr>
          </a:p>
        </p:txBody>
      </p:sp>
      <p:sp>
        <p:nvSpPr>
          <p:cNvPr id="83" name="TextBox 82"/>
          <p:cNvSpPr txBox="1"/>
          <p:nvPr/>
        </p:nvSpPr>
        <p:spPr>
          <a:xfrm>
            <a:off x="3043451" y="5446298"/>
            <a:ext cx="1884368" cy="646331"/>
          </a:xfrm>
          <a:prstGeom prst="rect">
            <a:avLst/>
          </a:prstGeom>
          <a:noFill/>
        </p:spPr>
        <p:txBody>
          <a:bodyPr wrap="square" rtlCol="0">
            <a:spAutoFit/>
          </a:bodyPr>
          <a:lstStyle/>
          <a:p>
            <a:r>
              <a:rPr lang="en-US" b="1" dirty="0" smtClean="0">
                <a:solidFill>
                  <a:srgbClr val="FF3399"/>
                </a:solidFill>
              </a:rPr>
              <a:t>What else can be done?</a:t>
            </a:r>
            <a:endParaRPr lang="en-US" b="1" dirty="0">
              <a:solidFill>
                <a:srgbClr val="FF3399"/>
              </a:solidFill>
            </a:endParaRPr>
          </a:p>
        </p:txBody>
      </p:sp>
    </p:spTree>
    <p:extLst>
      <p:ext uri="{BB962C8B-B14F-4D97-AF65-F5344CB8AC3E}">
        <p14:creationId xmlns:p14="http://schemas.microsoft.com/office/powerpoint/2010/main" val="18143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ppt_x"/>
                                          </p:val>
                                        </p:tav>
                                        <p:tav tm="100000">
                                          <p:val>
                                            <p:strVal val="#ppt_x"/>
                                          </p:val>
                                        </p:tav>
                                      </p:tavLst>
                                    </p:anim>
                                    <p:anim calcmode="lin" valueType="num">
                                      <p:cBhvr additive="base">
                                        <p:cTn id="1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ppt_x"/>
                                          </p:val>
                                        </p:tav>
                                        <p:tav tm="100000">
                                          <p:val>
                                            <p:strVal val="#ppt_x"/>
                                          </p:val>
                                        </p:tav>
                                      </p:tavLst>
                                    </p:anim>
                                    <p:anim calcmode="lin" valueType="num">
                                      <p:cBhvr additive="base">
                                        <p:cTn id="2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ppt_x"/>
                                          </p:val>
                                        </p:tav>
                                        <p:tav tm="100000">
                                          <p:val>
                                            <p:strVal val="#ppt_x"/>
                                          </p:val>
                                        </p:tav>
                                      </p:tavLst>
                                    </p:anim>
                                    <p:anim calcmode="lin" valueType="num">
                                      <p:cBhvr additive="base">
                                        <p:cTn id="3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additive="base">
                                        <p:cTn id="37" dur="500" fill="hold"/>
                                        <p:tgtEl>
                                          <p:spTgt spid="81"/>
                                        </p:tgtEl>
                                        <p:attrNameLst>
                                          <p:attrName>ppt_x</p:attrName>
                                        </p:attrNameLst>
                                      </p:cBhvr>
                                      <p:tavLst>
                                        <p:tav tm="0">
                                          <p:val>
                                            <p:strVal val="#ppt_x"/>
                                          </p:val>
                                        </p:tav>
                                        <p:tav tm="100000">
                                          <p:val>
                                            <p:strVal val="#ppt_x"/>
                                          </p:val>
                                        </p:tav>
                                      </p:tavLst>
                                    </p:anim>
                                    <p:anim calcmode="lin" valueType="num">
                                      <p:cBhvr additive="base">
                                        <p:cTn id="3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500" fill="hold"/>
                                        <p:tgtEl>
                                          <p:spTgt spid="82"/>
                                        </p:tgtEl>
                                        <p:attrNameLst>
                                          <p:attrName>ppt_x</p:attrName>
                                        </p:attrNameLst>
                                      </p:cBhvr>
                                      <p:tavLst>
                                        <p:tav tm="0">
                                          <p:val>
                                            <p:strVal val="#ppt_x"/>
                                          </p:val>
                                        </p:tav>
                                        <p:tav tm="100000">
                                          <p:val>
                                            <p:strVal val="#ppt_x"/>
                                          </p:val>
                                        </p:tav>
                                      </p:tavLst>
                                    </p:anim>
                                    <p:anim calcmode="lin" valueType="num">
                                      <p:cBhvr additive="base">
                                        <p:cTn id="4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cBhvr additive="base">
                                        <p:cTn id="49" dur="500" fill="hold"/>
                                        <p:tgtEl>
                                          <p:spTgt spid="83"/>
                                        </p:tgtEl>
                                        <p:attrNameLst>
                                          <p:attrName>ppt_x</p:attrName>
                                        </p:attrNameLst>
                                      </p:cBhvr>
                                      <p:tavLst>
                                        <p:tav tm="0">
                                          <p:val>
                                            <p:strVal val="#ppt_x"/>
                                          </p:val>
                                        </p:tav>
                                        <p:tav tm="100000">
                                          <p:val>
                                            <p:strVal val="#ppt_x"/>
                                          </p:val>
                                        </p:tav>
                                      </p:tavLst>
                                    </p:anim>
                                    <p:anim calcmode="lin" valueType="num">
                                      <p:cBhvr additive="base">
                                        <p:cTn id="50"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P spid="80" grpId="0"/>
      <p:bldP spid="81" grpId="0"/>
      <p:bldP spid="82" grpId="0"/>
      <p:bldP spid="8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9492" y="327544"/>
            <a:ext cx="9744502" cy="1323439"/>
          </a:xfrm>
          <a:prstGeom prst="rect">
            <a:avLst/>
          </a:prstGeom>
          <a:noFill/>
        </p:spPr>
        <p:txBody>
          <a:bodyPr wrap="square" rtlCol="0">
            <a:spAutoFit/>
          </a:bodyPr>
          <a:lstStyle/>
          <a:p>
            <a:pPr algn="ctr"/>
            <a:r>
              <a:rPr lang="en-US" sz="4000" b="1" dirty="0" smtClean="0">
                <a:solidFill>
                  <a:srgbClr val="FF6699"/>
                </a:solidFill>
              </a:rPr>
              <a:t>My experience with problem formulation and solutions</a:t>
            </a:r>
            <a:endParaRPr lang="en-US" sz="4000" b="1" dirty="0">
              <a:solidFill>
                <a:srgbClr val="FF6699"/>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582" y="2169994"/>
            <a:ext cx="7481603" cy="4433542"/>
          </a:xfrm>
          <a:prstGeom prst="rect">
            <a:avLst/>
          </a:prstGeom>
        </p:spPr>
      </p:pic>
    </p:spTree>
    <p:extLst>
      <p:ext uri="{BB962C8B-B14F-4D97-AF65-F5344CB8AC3E}">
        <p14:creationId xmlns:p14="http://schemas.microsoft.com/office/powerpoint/2010/main" val="690943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228" y="0"/>
            <a:ext cx="9731004" cy="986326"/>
          </a:xfrm>
        </p:spPr>
        <p:txBody>
          <a:bodyPr/>
          <a:lstStyle/>
          <a:p>
            <a:r>
              <a:rPr lang="en-US" b="1" dirty="0" smtClean="0">
                <a:solidFill>
                  <a:srgbClr val="7030A0"/>
                </a:solidFill>
              </a:rPr>
              <a:t>A simple example for problem formulation</a:t>
            </a:r>
            <a:endParaRPr lang="en-US" b="1" dirty="0">
              <a:solidFill>
                <a:srgbClr val="7030A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1946" y="746838"/>
            <a:ext cx="10544039" cy="6031380"/>
          </a:xfrm>
        </p:spPr>
      </p:pic>
    </p:spTree>
    <p:extLst>
      <p:ext uri="{BB962C8B-B14F-4D97-AF65-F5344CB8AC3E}">
        <p14:creationId xmlns:p14="http://schemas.microsoft.com/office/powerpoint/2010/main" val="10943130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9" descr="C:\Users\nit\Desktop\Taj-Mahal-Desktop-HD-Wallpap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536" y="459112"/>
            <a:ext cx="9647707" cy="602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6" descr="D:\study\phd\Wonder\submitted\new submission\Fig1.jpg"/>
          <p:cNvPicPr>
            <a:picLocks/>
          </p:cNvPicPr>
          <p:nvPr/>
        </p:nvPicPr>
        <p:blipFill>
          <a:blip r:embed="rId3" cstate="print"/>
          <a:stretch>
            <a:fillRect/>
          </a:stretch>
        </p:blipFill>
        <p:spPr bwMode="auto">
          <a:xfrm>
            <a:off x="2696060" y="459112"/>
            <a:ext cx="8188657" cy="6354169"/>
          </a:xfrm>
          <a:prstGeom prst="rect">
            <a:avLst/>
          </a:prstGeom>
          <a:noFill/>
          <a:ln w="9525">
            <a:noFill/>
            <a:miter lim="800000"/>
            <a:headEnd/>
            <a:tailEnd/>
          </a:ln>
        </p:spPr>
      </p:pic>
    </p:spTree>
    <p:extLst>
      <p:ext uri="{BB962C8B-B14F-4D97-AF65-F5344CB8AC3E}">
        <p14:creationId xmlns:p14="http://schemas.microsoft.com/office/powerpoint/2010/main" val="182074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711200"/>
            <a:ext cx="11074400" cy="5465763"/>
          </a:xfrm>
        </p:spPr>
        <p:txBody>
          <a:bodyPr/>
          <a:lstStyle/>
          <a:p>
            <a:pPr>
              <a:lnSpc>
                <a:spcPct val="100000"/>
              </a:lnSpc>
            </a:pPr>
            <a:r>
              <a:rPr lang="en-US" sz="3200" dirty="0" smtClean="0"/>
              <a:t>Imagine that you are an engineering graduate and you are  planning to develop a startup company:</a:t>
            </a:r>
          </a:p>
          <a:p>
            <a:pPr lvl="1">
              <a:lnSpc>
                <a:spcPct val="200000"/>
              </a:lnSpc>
              <a:buFont typeface="Wingdings" panose="05000000000000000000" pitchFamily="2" charset="2"/>
              <a:buChar char="Ø"/>
            </a:pPr>
            <a:r>
              <a:rPr lang="en-US" sz="2800" dirty="0" smtClean="0"/>
              <a:t>What kind of project you choose?</a:t>
            </a:r>
          </a:p>
          <a:p>
            <a:pPr lvl="1">
              <a:lnSpc>
                <a:spcPct val="200000"/>
              </a:lnSpc>
              <a:buFont typeface="Wingdings" panose="05000000000000000000" pitchFamily="2" charset="2"/>
              <a:buChar char="Ø"/>
            </a:pPr>
            <a:r>
              <a:rPr lang="en-US" sz="2800" dirty="0" smtClean="0"/>
              <a:t>How do you plan to make your product?</a:t>
            </a:r>
          </a:p>
          <a:p>
            <a:pPr lvl="1">
              <a:lnSpc>
                <a:spcPct val="200000"/>
              </a:lnSpc>
              <a:buFont typeface="Wingdings" panose="05000000000000000000" pitchFamily="2" charset="2"/>
              <a:buChar char="Ø"/>
            </a:pPr>
            <a:r>
              <a:rPr lang="en-US" sz="2800" dirty="0" smtClean="0"/>
              <a:t>How do you procure fund?</a:t>
            </a:r>
          </a:p>
          <a:p>
            <a:pPr lvl="1">
              <a:lnSpc>
                <a:spcPct val="200000"/>
              </a:lnSpc>
              <a:buFont typeface="Wingdings" panose="05000000000000000000" pitchFamily="2" charset="2"/>
              <a:buChar char="Ø"/>
            </a:pPr>
            <a:r>
              <a:rPr lang="en-US" sz="2800" dirty="0" smtClean="0"/>
              <a:t>How your product is helpful to the society or environment?</a:t>
            </a:r>
          </a:p>
        </p:txBody>
      </p:sp>
    </p:spTree>
    <p:extLst>
      <p:ext uri="{BB962C8B-B14F-4D97-AF65-F5344CB8AC3E}">
        <p14:creationId xmlns:p14="http://schemas.microsoft.com/office/powerpoint/2010/main" val="21583330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4900" y="209927"/>
            <a:ext cx="10385947" cy="6263253"/>
          </a:xfrm>
          <a:prstGeom prst="rect">
            <a:avLst/>
          </a:prstGeom>
        </p:spPr>
        <p:txBody>
          <a:bodyPr wrap="square">
            <a:spAutoFit/>
          </a:bodyPr>
          <a:lstStyle/>
          <a:p>
            <a:pPr algn="just">
              <a:lnSpc>
                <a:spcPct val="150000"/>
              </a:lnSpc>
              <a:spcAft>
                <a:spcPts val="600"/>
              </a:spcAft>
            </a:pPr>
            <a:r>
              <a:rPr 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Measures implemented by Govt. of India and CPCB </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(CPCB Report, 2006):</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romanUcPeriod"/>
            </a:pP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Natural gas is being used for production processes.</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romanUcPeriod"/>
            </a:pP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No permission is given to the industries which use coal or coke for production processes and existing industries which use coal or coke are being monitored continuously.</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romanUcPeriod"/>
            </a:pP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Brick industries were shut down within the radius of 20 km of Agra.</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romanUcPeriod"/>
            </a:pP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Scrubbers are fitted to the motor vehicles which use diesel, and low sulfur content diesel is made a mandate.</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romanUcPeriod"/>
            </a:pP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Usage of cars is restricted within the radius of 2 km from the monument Tajmahal.</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romanUcPeriod"/>
            </a:pP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 or battery driven vehicles are used for tourists.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6075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965277" y="409432"/>
            <a:ext cx="9962865" cy="193899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just" eaLnBrk="1" hangingPunct="1">
              <a:lnSpc>
                <a:spcPct val="100000"/>
              </a:lnSpc>
              <a:spcBef>
                <a:spcPct val="0"/>
              </a:spcBef>
              <a:buFontTx/>
              <a:buNone/>
            </a:pPr>
            <a:r>
              <a:rPr lang="en-US" altLang="en-US" sz="4000" dirty="0">
                <a:solidFill>
                  <a:srgbClr val="7030A0"/>
                </a:solidFill>
                <a:latin typeface="Times New Roman" panose="02020603050405020304" pitchFamily="18" charset="0"/>
                <a:cs typeface="Times New Roman" panose="02020603050405020304" pitchFamily="18" charset="0"/>
              </a:rPr>
              <a:t>“Whether the measures implemented by Govt. of India on a local scale are improving air quality over Agra city?”</a:t>
            </a:r>
            <a:endParaRPr lang="en-US" altLang="en-US" sz="4000" dirty="0">
              <a:solidFill>
                <a:srgbClr val="7030A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0167" y="2589327"/>
            <a:ext cx="3524985" cy="387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7803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889" y="126281"/>
            <a:ext cx="10365550" cy="808905"/>
          </a:xfrm>
        </p:spPr>
        <p:txBody>
          <a:bodyPr/>
          <a:lstStyle/>
          <a:p>
            <a:r>
              <a:rPr lang="en-US" b="1" dirty="0" smtClean="0">
                <a:solidFill>
                  <a:srgbClr val="FF6699"/>
                </a:solidFill>
              </a:rPr>
              <a:t>Variation of pollution over Agra (2011-2015)</a:t>
            </a:r>
            <a:endParaRPr lang="en-US" b="1" dirty="0">
              <a:solidFill>
                <a:srgbClr val="FF6699"/>
              </a:solidFill>
            </a:endParaRPr>
          </a:p>
        </p:txBody>
      </p:sp>
      <p:sp>
        <p:nvSpPr>
          <p:cNvPr id="3" name="Content Placeholder 2"/>
          <p:cNvSpPr>
            <a:spLocks noGrp="1"/>
          </p:cNvSpPr>
          <p:nvPr>
            <p:ph idx="1"/>
          </p:nvPr>
        </p:nvSpPr>
        <p:spPr>
          <a:xfrm>
            <a:off x="1460310" y="1355677"/>
            <a:ext cx="10399594" cy="5113362"/>
          </a:xfrm>
        </p:spPr>
        <p:txBody>
          <a:bodyPr/>
          <a:lstStyle/>
          <a:p>
            <a:endParaRPr lang="en-US" dirty="0"/>
          </a:p>
        </p:txBody>
      </p:sp>
      <p:pic>
        <p:nvPicPr>
          <p:cNvPr id="4" name="Picture 2" descr="C:\Users\Priyanjali\Downloads\Fig2.jpg"/>
          <p:cNvPicPr>
            <a:picLocks noChangeAspect="1" noChangeArrowheads="1"/>
          </p:cNvPicPr>
          <p:nvPr/>
        </p:nvPicPr>
        <p:blipFill>
          <a:blip r:embed="rId2"/>
          <a:srcRect/>
          <a:stretch>
            <a:fillRect/>
          </a:stretch>
        </p:blipFill>
        <p:spPr bwMode="auto">
          <a:xfrm>
            <a:off x="1173706" y="1355677"/>
            <a:ext cx="10544681" cy="5109898"/>
          </a:xfrm>
          <a:prstGeom prst="rect">
            <a:avLst/>
          </a:prstGeom>
          <a:noFill/>
        </p:spPr>
      </p:pic>
    </p:spTree>
    <p:extLst>
      <p:ext uri="{BB962C8B-B14F-4D97-AF65-F5344CB8AC3E}">
        <p14:creationId xmlns:p14="http://schemas.microsoft.com/office/powerpoint/2010/main" val="39317592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p:cNvPicPr>
            <a:picLocks noChangeAspect="1"/>
          </p:cNvPicPr>
          <p:nvPr/>
        </p:nvPicPr>
        <p:blipFill>
          <a:blip r:embed="rId2"/>
          <a:stretch>
            <a:fillRect/>
          </a:stretch>
        </p:blipFill>
        <p:spPr>
          <a:xfrm>
            <a:off x="1139989" y="248745"/>
            <a:ext cx="10910988" cy="2090928"/>
          </a:xfrm>
          <a:prstGeom prst="rect">
            <a:avLst/>
          </a:prstGeom>
        </p:spPr>
      </p:pic>
      <p:grpSp>
        <p:nvGrpSpPr>
          <p:cNvPr id="4" name="Group 3"/>
          <p:cNvGrpSpPr/>
          <p:nvPr/>
        </p:nvGrpSpPr>
        <p:grpSpPr>
          <a:xfrm>
            <a:off x="7820167" y="2456596"/>
            <a:ext cx="4799663" cy="4039775"/>
            <a:chOff x="8025205" y="3056734"/>
            <a:chExt cx="4265407" cy="3787328"/>
          </a:xfrm>
        </p:grpSpPr>
        <p:grpSp>
          <p:nvGrpSpPr>
            <p:cNvPr id="5" name="Group 4"/>
            <p:cNvGrpSpPr/>
            <p:nvPr/>
          </p:nvGrpSpPr>
          <p:grpSpPr>
            <a:xfrm>
              <a:off x="8025205" y="3056734"/>
              <a:ext cx="1314226" cy="3787328"/>
              <a:chOff x="6454588" y="1679646"/>
              <a:chExt cx="1314226" cy="3787328"/>
            </a:xfrm>
          </p:grpSpPr>
          <p:sp>
            <p:nvSpPr>
              <p:cNvPr id="12" name="Rectangle 11"/>
              <p:cNvSpPr/>
              <p:nvPr/>
            </p:nvSpPr>
            <p:spPr>
              <a:xfrm>
                <a:off x="6454588" y="1679646"/>
                <a:ext cx="1314226" cy="6390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latin typeface="Times New Roman" panose="02020603050405020304" pitchFamily="18" charset="0"/>
                    <a:cs typeface="Times New Roman" panose="02020603050405020304" pitchFamily="18" charset="0"/>
                  </a:rPr>
                  <a:t>0-50</a:t>
                </a:r>
                <a:endParaRPr lang="en-US" sz="2400" b="1" dirty="0">
                  <a:latin typeface="Times New Roman" panose="02020603050405020304" pitchFamily="18" charset="0"/>
                  <a:cs typeface="Times New Roman" panose="02020603050405020304" pitchFamily="18" charset="0"/>
                </a:endParaRPr>
              </a:p>
            </p:txBody>
          </p:sp>
          <p:grpSp>
            <p:nvGrpSpPr>
              <p:cNvPr id="13" name="Group 12"/>
              <p:cNvGrpSpPr/>
              <p:nvPr/>
            </p:nvGrpSpPr>
            <p:grpSpPr>
              <a:xfrm>
                <a:off x="6454588" y="2285813"/>
                <a:ext cx="1314226" cy="3181161"/>
                <a:chOff x="6454588" y="2319936"/>
                <a:chExt cx="1314226" cy="3181161"/>
              </a:xfrm>
            </p:grpSpPr>
            <p:sp>
              <p:nvSpPr>
                <p:cNvPr id="14" name="Rectangle 13"/>
                <p:cNvSpPr/>
                <p:nvPr/>
              </p:nvSpPr>
              <p:spPr>
                <a:xfrm>
                  <a:off x="6454588" y="2319936"/>
                  <a:ext cx="1314226" cy="6390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latin typeface="Times New Roman" panose="02020603050405020304" pitchFamily="18" charset="0"/>
                      <a:cs typeface="Times New Roman" panose="02020603050405020304" pitchFamily="18" charset="0"/>
                    </a:rPr>
                    <a:t>51-100</a:t>
                  </a:r>
                  <a:endParaRPr lang="en-US" sz="2400" b="1" dirty="0">
                    <a:latin typeface="Times New Roman" panose="02020603050405020304" pitchFamily="18" charset="0"/>
                    <a:cs typeface="Times New Roman" panose="02020603050405020304" pitchFamily="18" charset="0"/>
                  </a:endParaRPr>
                </a:p>
              </p:txBody>
            </p:sp>
            <p:sp>
              <p:nvSpPr>
                <p:cNvPr id="15" name="Rectangle 14"/>
                <p:cNvSpPr/>
                <p:nvPr/>
              </p:nvSpPr>
              <p:spPr>
                <a:xfrm>
                  <a:off x="6454588" y="4233076"/>
                  <a:ext cx="1314226" cy="6390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latin typeface="Times New Roman" panose="02020603050405020304" pitchFamily="18" charset="0"/>
                      <a:cs typeface="Times New Roman" panose="02020603050405020304" pitchFamily="18" charset="0"/>
                    </a:rPr>
                    <a:t>301-400</a:t>
                  </a:r>
                  <a:endParaRPr lang="en-US" sz="2400" b="1" dirty="0">
                    <a:latin typeface="Times New Roman" panose="02020603050405020304" pitchFamily="18" charset="0"/>
                    <a:cs typeface="Times New Roman" panose="02020603050405020304" pitchFamily="18" charset="0"/>
                  </a:endParaRPr>
                </a:p>
              </p:txBody>
            </p:sp>
            <p:sp>
              <p:nvSpPr>
                <p:cNvPr id="16" name="Rectangle 15"/>
                <p:cNvSpPr/>
                <p:nvPr/>
              </p:nvSpPr>
              <p:spPr>
                <a:xfrm>
                  <a:off x="6454588" y="2958950"/>
                  <a:ext cx="1314226" cy="63901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101-200</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6454588" y="3604069"/>
                  <a:ext cx="1314226" cy="6390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latin typeface="Times New Roman" panose="02020603050405020304" pitchFamily="18" charset="0"/>
                      <a:cs typeface="Times New Roman" panose="02020603050405020304" pitchFamily="18" charset="0"/>
                    </a:rPr>
                    <a:t>201-300</a:t>
                  </a:r>
                  <a:endParaRPr lang="en-US" sz="2400" b="1" dirty="0">
                    <a:latin typeface="Times New Roman" panose="02020603050405020304" pitchFamily="18" charset="0"/>
                    <a:cs typeface="Times New Roman" panose="02020603050405020304" pitchFamily="18" charset="0"/>
                  </a:endParaRPr>
                </a:p>
              </p:txBody>
            </p:sp>
            <p:sp>
              <p:nvSpPr>
                <p:cNvPr id="18" name="Rectangle 17"/>
                <p:cNvSpPr/>
                <p:nvPr/>
              </p:nvSpPr>
              <p:spPr>
                <a:xfrm>
                  <a:off x="6454588" y="4862083"/>
                  <a:ext cx="1314226" cy="639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latin typeface="Times New Roman" panose="02020603050405020304" pitchFamily="18" charset="0"/>
                      <a:cs typeface="Times New Roman" panose="02020603050405020304" pitchFamily="18" charset="0"/>
                    </a:rPr>
                    <a:t>401-500</a:t>
                  </a:r>
                  <a:endParaRPr lang="en-US" sz="2400" b="1" dirty="0">
                    <a:latin typeface="Times New Roman" panose="02020603050405020304" pitchFamily="18" charset="0"/>
                    <a:cs typeface="Times New Roman" panose="02020603050405020304" pitchFamily="18" charset="0"/>
                  </a:endParaRPr>
                </a:p>
              </p:txBody>
            </p:sp>
          </p:grpSp>
        </p:grpSp>
        <p:sp>
          <p:nvSpPr>
            <p:cNvPr id="6" name="TextBox 17"/>
            <p:cNvSpPr txBox="1"/>
            <p:nvPr/>
          </p:nvSpPr>
          <p:spPr>
            <a:xfrm>
              <a:off x="9339430" y="3073218"/>
              <a:ext cx="147917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Good</a:t>
              </a:r>
              <a:endParaRPr lang="en-US" b="1" dirty="0">
                <a:latin typeface="Times New Roman" panose="02020603050405020304" pitchFamily="18" charset="0"/>
                <a:cs typeface="Times New Roman" panose="02020603050405020304" pitchFamily="18" charset="0"/>
              </a:endParaRPr>
            </a:p>
          </p:txBody>
        </p:sp>
        <p:sp>
          <p:nvSpPr>
            <p:cNvPr id="7" name="TextBox 18"/>
            <p:cNvSpPr txBox="1"/>
            <p:nvPr/>
          </p:nvSpPr>
          <p:spPr>
            <a:xfrm>
              <a:off x="9369444" y="3735855"/>
              <a:ext cx="18153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Satisfactory</a:t>
              </a:r>
              <a:endParaRPr lang="en-US" b="1" dirty="0">
                <a:latin typeface="Times New Roman" panose="02020603050405020304" pitchFamily="18" charset="0"/>
                <a:cs typeface="Times New Roman" panose="02020603050405020304" pitchFamily="18" charset="0"/>
              </a:endParaRPr>
            </a:p>
          </p:txBody>
        </p:sp>
        <p:sp>
          <p:nvSpPr>
            <p:cNvPr id="8" name="TextBox 19"/>
            <p:cNvSpPr txBox="1"/>
            <p:nvPr/>
          </p:nvSpPr>
          <p:spPr>
            <a:xfrm>
              <a:off x="9369444" y="4358385"/>
              <a:ext cx="292116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Moderately polluted</a:t>
              </a:r>
              <a:endParaRPr lang="en-US" b="1" dirty="0">
                <a:latin typeface="Times New Roman" panose="02020603050405020304" pitchFamily="18" charset="0"/>
                <a:cs typeface="Times New Roman" panose="02020603050405020304" pitchFamily="18" charset="0"/>
              </a:endParaRPr>
            </a:p>
          </p:txBody>
        </p:sp>
        <p:sp>
          <p:nvSpPr>
            <p:cNvPr id="9" name="TextBox 20"/>
            <p:cNvSpPr txBox="1"/>
            <p:nvPr/>
          </p:nvSpPr>
          <p:spPr>
            <a:xfrm>
              <a:off x="9369444" y="5054169"/>
              <a:ext cx="26015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P</a:t>
              </a:r>
              <a:r>
                <a:rPr lang="en-US" b="1" dirty="0" smtClean="0">
                  <a:latin typeface="Times New Roman" panose="02020603050405020304" pitchFamily="18" charset="0"/>
                  <a:cs typeface="Times New Roman" panose="02020603050405020304" pitchFamily="18" charset="0"/>
                </a:rPr>
                <a:t>oor</a:t>
              </a:r>
              <a:endParaRPr lang="en-US" b="1" dirty="0">
                <a:latin typeface="Times New Roman" panose="02020603050405020304" pitchFamily="18" charset="0"/>
                <a:cs typeface="Times New Roman" panose="02020603050405020304" pitchFamily="18" charset="0"/>
              </a:endParaRPr>
            </a:p>
          </p:txBody>
        </p:sp>
        <p:sp>
          <p:nvSpPr>
            <p:cNvPr id="10" name="TextBox 21"/>
            <p:cNvSpPr txBox="1"/>
            <p:nvPr/>
          </p:nvSpPr>
          <p:spPr>
            <a:xfrm>
              <a:off x="9329569" y="5664715"/>
              <a:ext cx="26015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Very poor</a:t>
              </a:r>
              <a:endParaRPr lang="en-US" b="1" dirty="0">
                <a:latin typeface="Times New Roman" panose="02020603050405020304" pitchFamily="18" charset="0"/>
                <a:cs typeface="Times New Roman" panose="02020603050405020304" pitchFamily="18" charset="0"/>
              </a:endParaRPr>
            </a:p>
          </p:txBody>
        </p:sp>
        <p:sp>
          <p:nvSpPr>
            <p:cNvPr id="11" name="TextBox 22"/>
            <p:cNvSpPr txBox="1"/>
            <p:nvPr/>
          </p:nvSpPr>
          <p:spPr>
            <a:xfrm>
              <a:off x="9339430" y="6355250"/>
              <a:ext cx="260155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Severe</a:t>
              </a:r>
              <a:endParaRPr lang="en-US" b="1" dirty="0">
                <a:latin typeface="Times New Roman" panose="02020603050405020304" pitchFamily="18" charset="0"/>
                <a:cs typeface="Times New Roman" panose="02020603050405020304" pitchFamily="18" charset="0"/>
              </a:endParaRPr>
            </a:p>
          </p:txBody>
        </p:sp>
      </p:grpSp>
      <p:grpSp>
        <p:nvGrpSpPr>
          <p:cNvPr id="19" name="Group 18"/>
          <p:cNvGrpSpPr/>
          <p:nvPr/>
        </p:nvGrpSpPr>
        <p:grpSpPr>
          <a:xfrm>
            <a:off x="1419367" y="2868129"/>
            <a:ext cx="4608095" cy="2753166"/>
            <a:chOff x="7342094" y="3679115"/>
            <a:chExt cx="4518212" cy="2923391"/>
          </a:xfrm>
        </p:grpSpPr>
        <p:graphicFrame>
          <p:nvGraphicFramePr>
            <p:cNvPr id="20" name="Diagram 19"/>
            <p:cNvGraphicFramePr/>
            <p:nvPr>
              <p:extLst>
                <p:ext uri="{D42A27DB-BD31-4B8C-83A1-F6EECF244321}">
                  <p14:modId xmlns:p14="http://schemas.microsoft.com/office/powerpoint/2010/main" val="839798791"/>
                </p:ext>
              </p:extLst>
            </p:nvPr>
          </p:nvGraphicFramePr>
          <p:xfrm>
            <a:off x="7342094" y="3679115"/>
            <a:ext cx="4518212" cy="2923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Arrow Connector 20"/>
            <p:cNvCxnSpPr/>
            <p:nvPr/>
          </p:nvCxnSpPr>
          <p:spPr>
            <a:xfrm flipH="1" flipV="1">
              <a:off x="8942294" y="4410635"/>
              <a:ext cx="658907" cy="636045"/>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5817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0561" y="191068"/>
            <a:ext cx="4940489" cy="79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FF00"/>
                </a:solidFill>
              </a:rPr>
              <a:t>Source apportionment</a:t>
            </a:r>
            <a:endParaRPr lang="en-US" sz="3200" b="1" dirty="0">
              <a:solidFill>
                <a:srgbClr val="FFFF00"/>
              </a:solidFill>
            </a:endParaRPr>
          </a:p>
        </p:txBody>
      </p:sp>
      <p:grpSp>
        <p:nvGrpSpPr>
          <p:cNvPr id="40" name="Group 39"/>
          <p:cNvGrpSpPr/>
          <p:nvPr/>
        </p:nvGrpSpPr>
        <p:grpSpPr>
          <a:xfrm>
            <a:off x="2762589" y="3057596"/>
            <a:ext cx="3938461" cy="1896542"/>
            <a:chOff x="2762589" y="3057596"/>
            <a:chExt cx="3938461" cy="189654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282" y="3057596"/>
              <a:ext cx="1854768" cy="1896542"/>
            </a:xfrm>
            <a:prstGeom prst="rect">
              <a:avLst/>
            </a:prstGeom>
          </p:spPr>
        </p:pic>
        <p:sp>
          <p:nvSpPr>
            <p:cNvPr id="34" name="TextBox 33"/>
            <p:cNvSpPr txBox="1"/>
            <p:nvPr/>
          </p:nvSpPr>
          <p:spPr>
            <a:xfrm>
              <a:off x="2762589" y="3441812"/>
              <a:ext cx="2347415" cy="584775"/>
            </a:xfrm>
            <a:prstGeom prst="rect">
              <a:avLst/>
            </a:prstGeom>
            <a:noFill/>
          </p:spPr>
          <p:txBody>
            <a:bodyPr wrap="square" rtlCol="0">
              <a:spAutoFit/>
            </a:bodyPr>
            <a:lstStyle/>
            <a:p>
              <a:r>
                <a:rPr lang="en-US" sz="3200" b="1" dirty="0" smtClean="0"/>
                <a:t>Acceptor</a:t>
              </a:r>
              <a:endParaRPr lang="en-US" sz="3200" b="1" dirty="0"/>
            </a:p>
          </p:txBody>
        </p:sp>
      </p:grpSp>
      <p:grpSp>
        <p:nvGrpSpPr>
          <p:cNvPr id="41" name="Group 40"/>
          <p:cNvGrpSpPr/>
          <p:nvPr/>
        </p:nvGrpSpPr>
        <p:grpSpPr>
          <a:xfrm>
            <a:off x="894842" y="1078301"/>
            <a:ext cx="10634798" cy="5784377"/>
            <a:chOff x="894842" y="1078301"/>
            <a:chExt cx="10634798" cy="5784377"/>
          </a:xfrm>
        </p:grpSpPr>
        <p:cxnSp>
          <p:nvCxnSpPr>
            <p:cNvPr id="10" name="Straight Arrow Connector 9"/>
            <p:cNvCxnSpPr/>
            <p:nvPr/>
          </p:nvCxnSpPr>
          <p:spPr>
            <a:xfrm flipV="1">
              <a:off x="4230805" y="4659087"/>
              <a:ext cx="615476" cy="1722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894842" y="1078301"/>
              <a:ext cx="10634798" cy="5784377"/>
              <a:chOff x="894842" y="1078301"/>
              <a:chExt cx="10634798" cy="5784377"/>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4497" y="1562055"/>
                <a:ext cx="2681785" cy="1714279"/>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076189">
                <a:off x="6602294" y="1562054"/>
                <a:ext cx="2681785" cy="1714279"/>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283127">
                <a:off x="2164496" y="4659087"/>
                <a:ext cx="2681785" cy="1714279"/>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880474">
                <a:off x="6916192" y="4664646"/>
                <a:ext cx="2681785" cy="1714279"/>
              </a:xfrm>
              <a:prstGeom prst="rect">
                <a:avLst/>
              </a:prstGeom>
            </p:spPr>
          </p:pic>
          <p:cxnSp>
            <p:nvCxnSpPr>
              <p:cNvPr id="6" name="Straight Arrow Connector 5"/>
              <p:cNvCxnSpPr/>
              <p:nvPr/>
            </p:nvCxnSpPr>
            <p:spPr>
              <a:xfrm>
                <a:off x="4380931" y="2920621"/>
                <a:ext cx="641445" cy="573206"/>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a:off x="6701050" y="3057596"/>
                <a:ext cx="873457" cy="43623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701050" y="4517409"/>
                <a:ext cx="873457" cy="4367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182225" y="5683245"/>
                <a:ext cx="2347415" cy="584775"/>
              </a:xfrm>
              <a:prstGeom prst="rect">
                <a:avLst/>
              </a:prstGeom>
              <a:noFill/>
            </p:spPr>
            <p:txBody>
              <a:bodyPr wrap="square" rtlCol="0">
                <a:spAutoFit/>
              </a:bodyPr>
              <a:lstStyle/>
              <a:p>
                <a:r>
                  <a:rPr lang="en-US" sz="3200" b="1" dirty="0" smtClean="0"/>
                  <a:t>Donor</a:t>
                </a:r>
                <a:endParaRPr lang="en-US" sz="3200" b="1" dirty="0"/>
              </a:p>
            </p:txBody>
          </p:sp>
          <p:sp>
            <p:nvSpPr>
              <p:cNvPr id="36" name="TextBox 35"/>
              <p:cNvSpPr txBox="1"/>
              <p:nvPr/>
            </p:nvSpPr>
            <p:spPr>
              <a:xfrm>
                <a:off x="894842" y="1366854"/>
                <a:ext cx="2347415" cy="584775"/>
              </a:xfrm>
              <a:prstGeom prst="rect">
                <a:avLst/>
              </a:prstGeom>
              <a:noFill/>
            </p:spPr>
            <p:txBody>
              <a:bodyPr wrap="square" rtlCol="0">
                <a:spAutoFit/>
              </a:bodyPr>
              <a:lstStyle/>
              <a:p>
                <a:r>
                  <a:rPr lang="en-US" sz="3200" b="1" dirty="0" smtClean="0"/>
                  <a:t>Donor</a:t>
                </a:r>
                <a:endParaRPr lang="en-US" sz="3200" b="1" dirty="0"/>
              </a:p>
            </p:txBody>
          </p:sp>
          <p:sp>
            <p:nvSpPr>
              <p:cNvPr id="37" name="TextBox 36"/>
              <p:cNvSpPr txBox="1"/>
              <p:nvPr/>
            </p:nvSpPr>
            <p:spPr>
              <a:xfrm>
                <a:off x="1284720" y="5098470"/>
                <a:ext cx="2347415" cy="584775"/>
              </a:xfrm>
              <a:prstGeom prst="rect">
                <a:avLst/>
              </a:prstGeom>
              <a:noFill/>
            </p:spPr>
            <p:txBody>
              <a:bodyPr wrap="square" rtlCol="0">
                <a:spAutoFit/>
              </a:bodyPr>
              <a:lstStyle/>
              <a:p>
                <a:r>
                  <a:rPr lang="en-US" sz="3200" b="1" dirty="0" smtClean="0"/>
                  <a:t>Donor</a:t>
                </a:r>
                <a:endParaRPr lang="en-US" sz="3200" b="1" dirty="0"/>
              </a:p>
            </p:txBody>
          </p:sp>
          <p:sp>
            <p:nvSpPr>
              <p:cNvPr id="38" name="TextBox 37"/>
              <p:cNvSpPr txBox="1"/>
              <p:nvPr/>
            </p:nvSpPr>
            <p:spPr>
              <a:xfrm>
                <a:off x="9118978" y="1834759"/>
                <a:ext cx="2347415" cy="584775"/>
              </a:xfrm>
              <a:prstGeom prst="rect">
                <a:avLst/>
              </a:prstGeom>
              <a:noFill/>
            </p:spPr>
            <p:txBody>
              <a:bodyPr wrap="square" rtlCol="0">
                <a:spAutoFit/>
              </a:bodyPr>
              <a:lstStyle/>
              <a:p>
                <a:r>
                  <a:rPr lang="en-US" sz="3200" b="1" dirty="0" smtClean="0"/>
                  <a:t>Donor</a:t>
                </a:r>
                <a:endParaRPr lang="en-US" sz="3200" b="1" dirty="0"/>
              </a:p>
            </p:txBody>
          </p:sp>
        </p:grpSp>
      </p:grpSp>
    </p:spTree>
    <p:extLst>
      <p:ext uri="{BB962C8B-B14F-4D97-AF65-F5344CB8AC3E}">
        <p14:creationId xmlns:p14="http://schemas.microsoft.com/office/powerpoint/2010/main" val="24752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heel(1)">
                                      <p:cBhvr>
                                        <p:cTn id="7" dur="20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ppt_x"/>
                                          </p:val>
                                        </p:tav>
                                        <p:tav tm="100000">
                                          <p:val>
                                            <p:strVal val="#ppt_x"/>
                                          </p:val>
                                        </p:tav>
                                      </p:tavLst>
                                    </p:anim>
                                    <p:anim calcmode="lin" valueType="num">
                                      <p:cBhvr additive="base">
                                        <p:cTn id="1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D:\study\phd\Wonder\submitted\new submission\Fig5.jpg"/>
          <p:cNvPicPr>
            <a:picLocks/>
          </p:cNvPicPr>
          <p:nvPr/>
        </p:nvPicPr>
        <p:blipFill>
          <a:blip r:embed="rId2">
            <a:extLst>
              <a:ext uri="{28A0092B-C50C-407E-A947-70E740481C1C}">
                <a14:useLocalDpi xmlns:a14="http://schemas.microsoft.com/office/drawing/2010/main" val="0"/>
              </a:ext>
            </a:extLst>
          </a:blip>
          <a:srcRect/>
          <a:stretch>
            <a:fillRect/>
          </a:stretch>
        </p:blipFill>
        <p:spPr>
          <a:xfrm>
            <a:off x="1201003" y="191069"/>
            <a:ext cx="10604310" cy="6318913"/>
          </a:xfrm>
          <a:prstGeom prst="rect">
            <a:avLst/>
          </a:prstGeom>
        </p:spPr>
      </p:pic>
    </p:spTree>
    <p:extLst>
      <p:ext uri="{BB962C8B-B14F-4D97-AF65-F5344CB8AC3E}">
        <p14:creationId xmlns:p14="http://schemas.microsoft.com/office/powerpoint/2010/main" val="15587383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220" y="368490"/>
            <a:ext cx="10408105" cy="5917867"/>
          </a:xfrm>
          <a:prstGeom prst="rect">
            <a:avLst/>
          </a:prstGeom>
        </p:spPr>
      </p:pic>
    </p:spTree>
    <p:extLst>
      <p:ext uri="{BB962C8B-B14F-4D97-AF65-F5344CB8AC3E}">
        <p14:creationId xmlns:p14="http://schemas.microsoft.com/office/powerpoint/2010/main" val="4224898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901" y="174495"/>
            <a:ext cx="10631960" cy="6558813"/>
          </a:xfrm>
          <a:prstGeom prst="rect">
            <a:avLst/>
          </a:prstGeom>
        </p:spPr>
      </p:pic>
    </p:spTree>
    <p:extLst>
      <p:ext uri="{BB962C8B-B14F-4D97-AF65-F5344CB8AC3E}">
        <p14:creationId xmlns:p14="http://schemas.microsoft.com/office/powerpoint/2010/main" val="1600359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52348" y="0"/>
            <a:ext cx="10320998" cy="6858000"/>
            <a:chOff x="1552348" y="0"/>
            <a:chExt cx="10320998"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2348" y="0"/>
              <a:ext cx="10320998" cy="6858000"/>
            </a:xfrm>
            <a:prstGeom prst="rect">
              <a:avLst/>
            </a:prstGeom>
          </p:spPr>
        </p:pic>
        <p:sp>
          <p:nvSpPr>
            <p:cNvPr id="3" name="Rectangle 2"/>
            <p:cNvSpPr/>
            <p:nvPr/>
          </p:nvSpPr>
          <p:spPr>
            <a:xfrm>
              <a:off x="3505200" y="138545"/>
              <a:ext cx="1440873" cy="387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2011-2019</a:t>
              </a:r>
              <a:endParaRPr lang="en-US" dirty="0"/>
            </a:p>
          </p:txBody>
        </p:sp>
        <p:sp>
          <p:nvSpPr>
            <p:cNvPr id="4" name="Rectangle 3"/>
            <p:cNvSpPr/>
            <p:nvPr/>
          </p:nvSpPr>
          <p:spPr>
            <a:xfrm>
              <a:off x="3823855" y="3643745"/>
              <a:ext cx="1440873" cy="387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2011-2019</a:t>
              </a:r>
              <a:endParaRPr lang="en-US" dirty="0"/>
            </a:p>
          </p:txBody>
        </p:sp>
        <p:sp>
          <p:nvSpPr>
            <p:cNvPr id="6" name="Rectangle 5"/>
            <p:cNvSpPr/>
            <p:nvPr/>
          </p:nvSpPr>
          <p:spPr>
            <a:xfrm>
              <a:off x="9836728" y="928254"/>
              <a:ext cx="1440873" cy="387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2011-2019</a:t>
              </a:r>
              <a:endParaRPr lang="en-US" dirty="0"/>
            </a:p>
          </p:txBody>
        </p:sp>
        <p:sp>
          <p:nvSpPr>
            <p:cNvPr id="8" name="Rectangle 7"/>
            <p:cNvSpPr/>
            <p:nvPr/>
          </p:nvSpPr>
          <p:spPr>
            <a:xfrm>
              <a:off x="8783783" y="3837709"/>
              <a:ext cx="1440873" cy="387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2011-2019</a:t>
              </a:r>
              <a:endParaRPr lang="en-US" dirty="0"/>
            </a:p>
          </p:txBody>
        </p:sp>
      </p:grpSp>
    </p:spTree>
    <p:extLst>
      <p:ext uri="{BB962C8B-B14F-4D97-AF65-F5344CB8AC3E}">
        <p14:creationId xmlns:p14="http://schemas.microsoft.com/office/powerpoint/2010/main" val="4599095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8208" y="2712217"/>
            <a:ext cx="8911687" cy="1280890"/>
          </a:xfrm>
        </p:spPr>
        <p:txBody>
          <a:bodyPr>
            <a:normAutofit/>
          </a:bodyPr>
          <a:lstStyle/>
          <a:p>
            <a:pPr algn="ctr"/>
            <a:r>
              <a:rPr lang="en-US" sz="5400" b="1" dirty="0" smtClean="0">
                <a:solidFill>
                  <a:srgbClr val="FF0000"/>
                </a:solidFill>
              </a:rPr>
              <a:t>Concept Generation</a:t>
            </a:r>
            <a:endParaRPr lang="en-US" sz="5400" b="1" dirty="0">
              <a:solidFill>
                <a:srgbClr val="FF0000"/>
              </a:solidFill>
            </a:endParaRPr>
          </a:p>
        </p:txBody>
      </p:sp>
    </p:spTree>
    <p:extLst>
      <p:ext uri="{BB962C8B-B14F-4D97-AF65-F5344CB8AC3E}">
        <p14:creationId xmlns:p14="http://schemas.microsoft.com/office/powerpoint/2010/main" val="2458629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969237" y="0"/>
            <a:ext cx="8949200" cy="830800"/>
          </a:xfrm>
          <a:prstGeom prst="rect">
            <a:avLst/>
          </a:prstGeom>
        </p:spPr>
        <p:txBody>
          <a:bodyPr spcFirstLastPara="1" wrap="square" lIns="0" tIns="0" rIns="0" bIns="0" anchor="b" anchorCtr="0">
            <a:noAutofit/>
          </a:bodyPr>
          <a:lstStyle/>
          <a:p>
            <a:r>
              <a:rPr lang="en" b="1" dirty="0" smtClean="0">
                <a:latin typeface="Times New Roman" pitchFamily="18" charset="0"/>
                <a:cs typeface="Times New Roman" pitchFamily="18" charset="0"/>
              </a:rPr>
              <a:t>Syllabus</a:t>
            </a:r>
            <a:endParaRPr b="1" dirty="0">
              <a:latin typeface="Times New Roman" pitchFamily="18" charset="0"/>
              <a:cs typeface="Times New Roman" pitchFamily="18" charset="0"/>
            </a:endParaRPr>
          </a:p>
        </p:txBody>
      </p:sp>
      <p:sp>
        <p:nvSpPr>
          <p:cNvPr id="121" name="Google Shape;121;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fld id="{00000000-1234-1234-1234-123412341234}" type="slidenum">
              <a:rPr lang="en">
                <a:solidFill>
                  <a:srgbClr val="111111"/>
                </a:solidFill>
              </a:rPr>
              <a:pPr/>
              <a:t>5</a:t>
            </a:fld>
            <a:endParaRPr>
              <a:solidFill>
                <a:srgbClr val="111111"/>
              </a:solidFill>
            </a:endParaRPr>
          </a:p>
        </p:txBody>
      </p:sp>
      <p:sp>
        <p:nvSpPr>
          <p:cNvPr id="12" name="Content Placeholder 2">
            <a:extLst>
              <a:ext uri="{FF2B5EF4-FFF2-40B4-BE49-F238E27FC236}">
                <a16:creationId xmlns:a16="http://schemas.microsoft.com/office/drawing/2014/main" id="{6E222958-29FF-4FCB-B27E-E2541E0E8A4E}"/>
              </a:ext>
            </a:extLst>
          </p:cNvPr>
          <p:cNvSpPr txBox="1">
            <a:spLocks/>
          </p:cNvSpPr>
          <p:nvPr/>
        </p:nvSpPr>
        <p:spPr>
          <a:xfrm>
            <a:off x="572383" y="1317759"/>
            <a:ext cx="10383483" cy="5015376"/>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en-IN" sz="2400" b="1" dirty="0">
                <a:solidFill>
                  <a:srgbClr val="000000"/>
                </a:solidFill>
                <a:latin typeface="Times New Roman" pitchFamily="18" charset="0"/>
                <a:cs typeface="Times New Roman" pitchFamily="18" charset="0"/>
                <a:sym typeface="Arial"/>
              </a:rPr>
              <a:t>Introduction to Engineering design process: </a:t>
            </a:r>
            <a:r>
              <a:rPr lang="en-IN" sz="2400" dirty="0">
                <a:solidFill>
                  <a:srgbClr val="000000"/>
                </a:solidFill>
                <a:latin typeface="Times New Roman" pitchFamily="18" charset="0"/>
                <a:cs typeface="Times New Roman" pitchFamily="18" charset="0"/>
                <a:sym typeface="Arial"/>
              </a:rPr>
              <a:t>Design History; Dieter Rams Principles of Good Design; Overview of Engineering Design Process: Problem Formulation, Concept generation, Project Planning and Design Making; Human Centred Design (HCD);</a:t>
            </a:r>
          </a:p>
          <a:p>
            <a:pPr algn="just">
              <a:defRPr/>
            </a:pPr>
            <a:r>
              <a:rPr lang="en-IN" sz="2400" b="1" dirty="0">
                <a:solidFill>
                  <a:srgbClr val="000000"/>
                </a:solidFill>
                <a:latin typeface="Times New Roman" pitchFamily="18" charset="0"/>
                <a:cs typeface="Times New Roman" pitchFamily="18" charset="0"/>
                <a:sym typeface="Arial"/>
              </a:rPr>
              <a:t>Design Thinking for Innovation: </a:t>
            </a:r>
            <a:r>
              <a:rPr lang="en-IN" sz="2400" dirty="0">
                <a:solidFill>
                  <a:srgbClr val="000000"/>
                </a:solidFill>
                <a:latin typeface="Times New Roman" pitchFamily="18" charset="0"/>
                <a:cs typeface="Times New Roman" pitchFamily="18" charset="0"/>
                <a:sym typeface="Arial"/>
              </a:rPr>
              <a:t>Design Thinking as </a:t>
            </a:r>
            <a:r>
              <a:rPr lang="en-IN" sz="2400" dirty="0" err="1">
                <a:solidFill>
                  <a:srgbClr val="000000"/>
                </a:solidFill>
                <a:latin typeface="Times New Roman" pitchFamily="18" charset="0"/>
                <a:cs typeface="Times New Roman" pitchFamily="18" charset="0"/>
                <a:sym typeface="Arial"/>
              </a:rPr>
              <a:t>Mindset</a:t>
            </a:r>
            <a:r>
              <a:rPr lang="en-IN" sz="2400" dirty="0">
                <a:solidFill>
                  <a:srgbClr val="000000"/>
                </a:solidFill>
                <a:latin typeface="Times New Roman" pitchFamily="18" charset="0"/>
                <a:cs typeface="Times New Roman" pitchFamily="18" charset="0"/>
                <a:sym typeface="Arial"/>
              </a:rPr>
              <a:t>, Process and Toolbox., Enhancing Design Thinking Through, Empathy, Interviewing, Questioning &amp; Brainstorming, Tools for Design Thinking: Mind Mapping, Innovation Flowchart – Question ladder – SCAMPER (for products) Journey Mapping, Task analysis grid (for services) </a:t>
            </a:r>
          </a:p>
          <a:p>
            <a:pPr algn="just">
              <a:defRPr/>
            </a:pPr>
            <a:r>
              <a:rPr lang="en-IN" sz="2400" b="1" dirty="0">
                <a:solidFill>
                  <a:srgbClr val="000000"/>
                </a:solidFill>
                <a:latin typeface="Times New Roman" pitchFamily="18" charset="0"/>
                <a:cs typeface="Times New Roman" pitchFamily="18" charset="0"/>
                <a:sym typeface="Arial"/>
              </a:rPr>
              <a:t>Engineering Design Approaches: </a:t>
            </a:r>
            <a:r>
              <a:rPr lang="en-IN" sz="2400" dirty="0">
                <a:solidFill>
                  <a:srgbClr val="000000"/>
                </a:solidFill>
                <a:latin typeface="Times New Roman" pitchFamily="18" charset="0"/>
                <a:cs typeface="Times New Roman" pitchFamily="18" charset="0"/>
                <a:sym typeface="Arial"/>
              </a:rPr>
              <a:t>Professional and societal Context of Design; Different types of design – Conceptual, Embodiment designs and Detailed designs – Identification and Specifications, Standards and codes, Design Features – Design for Aesthetics, Production, Standards, Minimum risk, Ease of maintenance, Quality, Minimum cost and Optimum Design, Service Design - People - Asserts - policies - culture. Iterative process - Exploration - Creation - Reflection - Implementation. </a:t>
            </a:r>
          </a:p>
        </p:txBody>
      </p:sp>
    </p:spTree>
    <p:extLst>
      <p:ext uri="{BB962C8B-B14F-4D97-AF65-F5344CB8AC3E}">
        <p14:creationId xmlns:p14="http://schemas.microsoft.com/office/powerpoint/2010/main" val="8044906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2198" y="272960"/>
            <a:ext cx="10345002" cy="6607793"/>
          </a:xfrm>
        </p:spPr>
        <p:txBody>
          <a:bodyPr>
            <a:noAutofit/>
          </a:bodyPr>
          <a:lstStyle/>
          <a:p>
            <a:pPr marL="0" indent="0" algn="just">
              <a:buNone/>
            </a:pPr>
            <a:r>
              <a:rPr lang="en-US" sz="2400" b="1" dirty="0" smtClean="0">
                <a:solidFill>
                  <a:srgbClr val="7030A0"/>
                </a:solidFill>
              </a:rPr>
              <a:t>Concept generation and getting ideas is the most critical step in the engineering design.</a:t>
            </a:r>
          </a:p>
          <a:p>
            <a:pPr marL="0" indent="0" algn="just">
              <a:buNone/>
            </a:pPr>
            <a:r>
              <a:rPr lang="en-US" sz="2400" b="1" dirty="0" smtClean="0">
                <a:solidFill>
                  <a:srgbClr val="FF0000"/>
                </a:solidFill>
              </a:rPr>
              <a:t>What is Concept? </a:t>
            </a:r>
          </a:p>
          <a:p>
            <a:pPr marL="0" indent="0" algn="just">
              <a:buNone/>
            </a:pPr>
            <a:r>
              <a:rPr lang="en-US" sz="2400" b="1" dirty="0" smtClean="0">
                <a:solidFill>
                  <a:srgbClr val="FF0000"/>
                </a:solidFill>
              </a:rPr>
              <a:t>“ </a:t>
            </a:r>
            <a:r>
              <a:rPr lang="en-US" sz="2400" b="1" dirty="0" smtClean="0">
                <a:solidFill>
                  <a:srgbClr val="7030A0"/>
                </a:solidFill>
              </a:rPr>
              <a:t>approximate description of the technology, working principles, and form of the product” as well as a “concise description of how the product will satisfy customer needs”</a:t>
            </a:r>
          </a:p>
          <a:p>
            <a:pPr marL="0" indent="0" algn="just">
              <a:buNone/>
            </a:pPr>
            <a:endParaRPr lang="en-US" sz="2400" b="1" dirty="0" smtClean="0">
              <a:solidFill>
                <a:srgbClr val="7030A0"/>
              </a:solidFill>
            </a:endParaRPr>
          </a:p>
          <a:p>
            <a:pPr marL="0" indent="0" algn="just">
              <a:buNone/>
            </a:pPr>
            <a:r>
              <a:rPr lang="en-US" sz="2400" b="1" dirty="0" smtClean="0">
                <a:solidFill>
                  <a:srgbClr val="FF0000"/>
                </a:solidFill>
              </a:rPr>
              <a:t>What is concept generation?</a:t>
            </a:r>
            <a:endParaRPr lang="en-US" sz="2400" b="1" dirty="0">
              <a:solidFill>
                <a:srgbClr val="FF0000"/>
              </a:solidFill>
            </a:endParaRPr>
          </a:p>
          <a:p>
            <a:pPr marL="0" indent="0" algn="just">
              <a:buNone/>
            </a:pPr>
            <a:r>
              <a:rPr lang="en-US" sz="2400" b="1" dirty="0" smtClean="0">
                <a:solidFill>
                  <a:srgbClr val="7030A0"/>
                </a:solidFill>
              </a:rPr>
              <a:t>It is a procedure that begins with a set of customer needs and target specifications and results in an array of product concept design alternatives from which a final design will be selected.</a:t>
            </a:r>
          </a:p>
          <a:p>
            <a:pPr marL="0" indent="0" algn="just">
              <a:buNone/>
            </a:pPr>
            <a:endParaRPr lang="en-US" sz="2400" b="1" dirty="0">
              <a:solidFill>
                <a:srgbClr val="FF0000"/>
              </a:solidFill>
            </a:endParaRPr>
          </a:p>
          <a:p>
            <a:pPr marL="0" indent="0" algn="just">
              <a:buNone/>
            </a:pPr>
            <a:r>
              <a:rPr lang="en-US" sz="2400" b="1" dirty="0" smtClean="0">
                <a:solidFill>
                  <a:srgbClr val="7030A0"/>
                </a:solidFill>
              </a:rPr>
              <a:t>Successful concept generation includes </a:t>
            </a:r>
            <a:r>
              <a:rPr lang="en-US" sz="2400" b="1" dirty="0" smtClean="0">
                <a:solidFill>
                  <a:srgbClr val="FF0000"/>
                </a:solidFill>
              </a:rPr>
              <a:t>patience</a:t>
            </a:r>
            <a:r>
              <a:rPr lang="en-US" sz="2400" b="1" dirty="0" smtClean="0">
                <a:solidFill>
                  <a:srgbClr val="7030A0"/>
                </a:solidFill>
              </a:rPr>
              <a:t> and </a:t>
            </a:r>
            <a:r>
              <a:rPr lang="en-US" sz="2400" b="1" dirty="0" smtClean="0">
                <a:solidFill>
                  <a:srgbClr val="FF0000"/>
                </a:solidFill>
              </a:rPr>
              <a:t>open mindedness.</a:t>
            </a:r>
            <a:endParaRPr lang="en-US" sz="2400" b="1" dirty="0">
              <a:solidFill>
                <a:srgbClr val="FF0000"/>
              </a:solidFill>
            </a:endParaRPr>
          </a:p>
        </p:txBody>
      </p:sp>
    </p:spTree>
    <p:extLst>
      <p:ext uri="{BB962C8B-B14F-4D97-AF65-F5344CB8AC3E}">
        <p14:creationId xmlns:p14="http://schemas.microsoft.com/office/powerpoint/2010/main" val="35232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4691" y="234699"/>
            <a:ext cx="10419930" cy="2215991"/>
          </a:xfrm>
          <a:prstGeom prst="rect">
            <a:avLst/>
          </a:prstGeom>
          <a:noFill/>
        </p:spPr>
        <p:txBody>
          <a:bodyPr wrap="square" rtlCol="0">
            <a:spAutoFit/>
          </a:bodyPr>
          <a:lstStyle/>
          <a:p>
            <a:r>
              <a:rPr lang="en-US" sz="2000" b="1" dirty="0" smtClean="0">
                <a:solidFill>
                  <a:srgbClr val="002060"/>
                </a:solidFill>
              </a:rPr>
              <a:t>Concept generation is very creative phase and also very important phase in the engineering design</a:t>
            </a:r>
          </a:p>
          <a:p>
            <a:endParaRPr lang="en-US" sz="2000" b="1" dirty="0">
              <a:solidFill>
                <a:srgbClr val="002060"/>
              </a:solidFill>
            </a:endParaRPr>
          </a:p>
          <a:p>
            <a:r>
              <a:rPr lang="en-US" sz="2000" b="1" dirty="0" smtClean="0">
                <a:solidFill>
                  <a:srgbClr val="002060"/>
                </a:solidFill>
              </a:rPr>
              <a:t>Design activities are two categories </a:t>
            </a:r>
          </a:p>
          <a:p>
            <a:endParaRPr lang="en-US" sz="2000" dirty="0">
              <a:solidFill>
                <a:srgbClr val="002060"/>
              </a:solidFill>
            </a:endParaRPr>
          </a:p>
          <a:p>
            <a:r>
              <a:rPr lang="en-US" sz="2000" b="1" dirty="0" smtClean="0">
                <a:solidFill>
                  <a:srgbClr val="FF3399"/>
                </a:solidFill>
              </a:rPr>
              <a:t>Divergent and </a:t>
            </a:r>
            <a:r>
              <a:rPr lang="en-US" sz="2000" b="1" dirty="0">
                <a:solidFill>
                  <a:srgbClr val="FF3399"/>
                </a:solidFill>
              </a:rPr>
              <a:t>Convergent</a:t>
            </a:r>
            <a:r>
              <a:rPr lang="en-US" sz="2000" dirty="0">
                <a:solidFill>
                  <a:srgbClr val="FF3399"/>
                </a:solidFill>
              </a:rPr>
              <a:t> </a:t>
            </a:r>
            <a:endParaRPr lang="en-US" sz="2000" dirty="0" smtClean="0">
              <a:solidFill>
                <a:srgbClr val="FF3399"/>
              </a:solidFill>
            </a:endParaRPr>
          </a:p>
          <a:p>
            <a:r>
              <a:rPr lang="en-US" dirty="0" smtClean="0"/>
              <a:t> </a:t>
            </a:r>
            <a:endParaRPr lang="en-US" dirty="0"/>
          </a:p>
        </p:txBody>
      </p:sp>
      <p:cxnSp>
        <p:nvCxnSpPr>
          <p:cNvPr id="34" name="Curved Connector 33"/>
          <p:cNvCxnSpPr/>
          <p:nvPr/>
        </p:nvCxnSpPr>
        <p:spPr>
          <a:xfrm rot="5400000">
            <a:off x="9029953" y="3846175"/>
            <a:ext cx="2241354" cy="1948796"/>
          </a:xfrm>
          <a:prstGeom prst="curvedConnector3">
            <a:avLst>
              <a:gd name="adj1" fmla="val 1048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560860" y="2458992"/>
            <a:ext cx="3670854" cy="1874221"/>
            <a:chOff x="7560860" y="2458992"/>
            <a:chExt cx="3670854" cy="1874221"/>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669" y="2458992"/>
              <a:ext cx="2614045" cy="1874221"/>
            </a:xfrm>
            <a:prstGeom prst="rect">
              <a:avLst/>
            </a:prstGeom>
          </p:spPr>
        </p:pic>
        <p:cxnSp>
          <p:nvCxnSpPr>
            <p:cNvPr id="40" name="Curved Connector 39"/>
            <p:cNvCxnSpPr>
              <a:endCxn id="12" idx="1"/>
            </p:cNvCxnSpPr>
            <p:nvPr/>
          </p:nvCxnSpPr>
          <p:spPr>
            <a:xfrm flipV="1">
              <a:off x="7560860" y="3396103"/>
              <a:ext cx="1056809" cy="374993"/>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62353" y="2349830"/>
            <a:ext cx="3649417" cy="3068837"/>
            <a:chOff x="362353" y="2349830"/>
            <a:chExt cx="3649417" cy="3068837"/>
          </a:xfrm>
        </p:grpSpPr>
        <p:grpSp>
          <p:nvGrpSpPr>
            <p:cNvPr id="37" name="Group 36"/>
            <p:cNvGrpSpPr/>
            <p:nvPr/>
          </p:nvGrpSpPr>
          <p:grpSpPr>
            <a:xfrm>
              <a:off x="513476" y="2881302"/>
              <a:ext cx="3498294" cy="1737421"/>
              <a:chOff x="451534" y="2859929"/>
              <a:chExt cx="3965878" cy="1873128"/>
            </a:xfrm>
          </p:grpSpPr>
          <p:grpSp>
            <p:nvGrpSpPr>
              <p:cNvPr id="4" name="Group 3"/>
              <p:cNvGrpSpPr/>
              <p:nvPr/>
            </p:nvGrpSpPr>
            <p:grpSpPr>
              <a:xfrm>
                <a:off x="451534" y="3028885"/>
                <a:ext cx="2017184" cy="1645539"/>
                <a:chOff x="2019869" y="3019646"/>
                <a:chExt cx="2017184" cy="1645539"/>
              </a:xfrm>
            </p:grpSpPr>
            <p:sp>
              <p:nvSpPr>
                <p:cNvPr id="11" name="Flowchart: Connector 10"/>
                <p:cNvSpPr/>
                <p:nvPr/>
              </p:nvSpPr>
              <p:spPr>
                <a:xfrm>
                  <a:off x="2019869" y="3562066"/>
                  <a:ext cx="409432" cy="450376"/>
                </a:xfrm>
                <a:prstGeom prst="flowChartConnector">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2429301" y="3388136"/>
                  <a:ext cx="1528550" cy="40025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1" idx="6"/>
                </p:cNvCxnSpPr>
                <p:nvPr/>
              </p:nvCxnSpPr>
              <p:spPr>
                <a:xfrm flipV="1">
                  <a:off x="2429301" y="3712191"/>
                  <a:ext cx="1528550" cy="7506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2434895" y="3789537"/>
                  <a:ext cx="1602158" cy="40715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2404689" y="3809984"/>
                  <a:ext cx="1632364" cy="85520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V="1">
                  <a:off x="2429301" y="3019646"/>
                  <a:ext cx="1301907" cy="7346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6316" y="2859929"/>
                <a:ext cx="1821096" cy="1873128"/>
              </a:xfrm>
              <a:prstGeom prst="rect">
                <a:avLst/>
              </a:prstGeom>
            </p:spPr>
          </p:pic>
        </p:grpSp>
        <p:sp>
          <p:nvSpPr>
            <p:cNvPr id="36" name="Rounded Rectangle 35"/>
            <p:cNvSpPr/>
            <p:nvPr/>
          </p:nvSpPr>
          <p:spPr>
            <a:xfrm>
              <a:off x="362353" y="2349830"/>
              <a:ext cx="3587475" cy="2495125"/>
            </a:xfrm>
            <a:prstGeom prst="roundRect">
              <a:avLst/>
            </a:prstGeom>
            <a:noFill/>
            <a:ln w="571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51385" y="5049335"/>
              <a:ext cx="1943161" cy="369332"/>
            </a:xfrm>
            <a:prstGeom prst="rect">
              <a:avLst/>
            </a:prstGeom>
            <a:noFill/>
          </p:spPr>
          <p:txBody>
            <a:bodyPr wrap="none" rtlCol="0">
              <a:spAutoFit/>
            </a:bodyPr>
            <a:lstStyle/>
            <a:p>
              <a:r>
                <a:rPr lang="en-US" b="1" dirty="0" smtClean="0">
                  <a:solidFill>
                    <a:srgbClr val="002060"/>
                  </a:solidFill>
                </a:rPr>
                <a:t>Divergent ideas</a:t>
              </a:r>
              <a:endParaRPr lang="en-US" b="1" dirty="0">
                <a:solidFill>
                  <a:srgbClr val="002060"/>
                </a:solidFill>
              </a:endParaRPr>
            </a:p>
          </p:txBody>
        </p:sp>
      </p:grpSp>
      <p:grpSp>
        <p:nvGrpSpPr>
          <p:cNvPr id="47" name="Group 46"/>
          <p:cNvGrpSpPr/>
          <p:nvPr/>
        </p:nvGrpSpPr>
        <p:grpSpPr>
          <a:xfrm>
            <a:off x="4011770" y="2674961"/>
            <a:ext cx="3292129" cy="2681282"/>
            <a:chOff x="4011770" y="2674961"/>
            <a:chExt cx="3292129" cy="2681282"/>
          </a:xfrm>
        </p:grpSpPr>
        <p:grpSp>
          <p:nvGrpSpPr>
            <p:cNvPr id="10" name="Group 9"/>
            <p:cNvGrpSpPr/>
            <p:nvPr/>
          </p:nvGrpSpPr>
          <p:grpSpPr>
            <a:xfrm>
              <a:off x="5084759" y="3069862"/>
              <a:ext cx="2043643" cy="1535645"/>
              <a:chOff x="5441692" y="3028885"/>
              <a:chExt cx="2219216" cy="1751840"/>
            </a:xfrm>
          </p:grpSpPr>
          <p:cxnSp>
            <p:nvCxnSpPr>
              <p:cNvPr id="6" name="Curved Connector 5"/>
              <p:cNvCxnSpPr/>
              <p:nvPr/>
            </p:nvCxnSpPr>
            <p:spPr>
              <a:xfrm flipV="1">
                <a:off x="5859403" y="3716290"/>
                <a:ext cx="1146412" cy="798721"/>
              </a:xfrm>
              <a:prstGeom prst="curvedConnector3">
                <a:avLst>
                  <a:gd name="adj1" fmla="val 52381"/>
                </a:avLst>
              </a:prstGeom>
              <a:ln w="57150">
                <a:solidFill>
                  <a:srgbClr val="990099"/>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flipV="1">
                <a:off x="6014898" y="3812478"/>
                <a:ext cx="1146412" cy="798721"/>
              </a:xfrm>
              <a:prstGeom prst="curvedConnector3">
                <a:avLst>
                  <a:gd name="adj1" fmla="val 52381"/>
                </a:avLst>
              </a:prstGeom>
              <a:ln w="57150">
                <a:solidFill>
                  <a:srgbClr val="9900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flipV="1">
                <a:off x="6147611" y="3982004"/>
                <a:ext cx="1146412" cy="798721"/>
              </a:xfrm>
              <a:prstGeom prst="curvedConnector3">
                <a:avLst>
                  <a:gd name="adj1" fmla="val 52381"/>
                </a:avLst>
              </a:prstGeom>
              <a:ln w="57150">
                <a:solidFill>
                  <a:srgbClr val="99009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flipV="1">
                <a:off x="5703908" y="3536426"/>
                <a:ext cx="1146412" cy="798721"/>
              </a:xfrm>
              <a:prstGeom prst="curvedConnector3">
                <a:avLst>
                  <a:gd name="adj1" fmla="val 52381"/>
                </a:avLst>
              </a:prstGeom>
              <a:ln w="57150">
                <a:solidFill>
                  <a:srgbClr val="99009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flipV="1">
                <a:off x="5539279" y="3374484"/>
                <a:ext cx="1146412" cy="798721"/>
              </a:xfrm>
              <a:prstGeom prst="curvedConnector3">
                <a:avLst>
                  <a:gd name="adj1" fmla="val 52381"/>
                </a:avLst>
              </a:prstGeom>
              <a:ln w="57150">
                <a:solidFill>
                  <a:srgbClr val="99009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flipV="1">
                <a:off x="5441692" y="3134667"/>
                <a:ext cx="1146412" cy="798721"/>
              </a:xfrm>
              <a:prstGeom prst="curvedConnector3">
                <a:avLst>
                  <a:gd name="adj1" fmla="val 52381"/>
                </a:avLst>
              </a:prstGeom>
              <a:ln w="57150">
                <a:solidFill>
                  <a:srgbClr val="990099"/>
                </a:solidFill>
                <a:tailEnd type="triangle"/>
              </a:ln>
            </p:spPr>
            <p:style>
              <a:lnRef idx="1">
                <a:schemeClr val="accent1"/>
              </a:lnRef>
              <a:fillRef idx="0">
                <a:schemeClr val="accent1"/>
              </a:fillRef>
              <a:effectRef idx="0">
                <a:schemeClr val="accent1"/>
              </a:effectRef>
              <a:fontRef idx="minor">
                <a:schemeClr val="tx1"/>
              </a:fontRef>
            </p:style>
          </p:cxnSp>
          <p:sp>
            <p:nvSpPr>
              <p:cNvPr id="9" name="Flowchart: Connector 8"/>
              <p:cNvSpPr/>
              <p:nvPr/>
            </p:nvSpPr>
            <p:spPr>
              <a:xfrm>
                <a:off x="7005815" y="3028885"/>
                <a:ext cx="655093" cy="73007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p:cNvSpPr/>
            <p:nvPr/>
          </p:nvSpPr>
          <p:spPr>
            <a:xfrm>
              <a:off x="4842358" y="2674961"/>
              <a:ext cx="2461541" cy="2169994"/>
            </a:xfrm>
            <a:prstGeom prst="roundRect">
              <a:avLst/>
            </a:prstGeom>
            <a:noFill/>
            <a:ln w="571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Curved Connector 41"/>
            <p:cNvCxnSpPr/>
            <p:nvPr/>
          </p:nvCxnSpPr>
          <p:spPr>
            <a:xfrm flipV="1">
              <a:off x="4011770" y="3541139"/>
              <a:ext cx="830588" cy="321601"/>
            </a:xfrm>
            <a:prstGeom prst="curvedConnector3">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038248" y="4986911"/>
              <a:ext cx="2204450" cy="369332"/>
            </a:xfrm>
            <a:prstGeom prst="rect">
              <a:avLst/>
            </a:prstGeom>
            <a:noFill/>
          </p:spPr>
          <p:txBody>
            <a:bodyPr wrap="none" rtlCol="0">
              <a:spAutoFit/>
            </a:bodyPr>
            <a:lstStyle/>
            <a:p>
              <a:r>
                <a:rPr lang="en-US" b="1" dirty="0" smtClean="0">
                  <a:solidFill>
                    <a:srgbClr val="002060"/>
                  </a:solidFill>
                </a:rPr>
                <a:t>Convergent ideas</a:t>
              </a:r>
              <a:endParaRPr lang="en-US" b="1" dirty="0">
                <a:solidFill>
                  <a:srgbClr val="002060"/>
                </a:solidFill>
              </a:endParaRPr>
            </a:p>
          </p:txBody>
        </p:sp>
      </p:grpSp>
      <p:grpSp>
        <p:nvGrpSpPr>
          <p:cNvPr id="49" name="Group 48"/>
          <p:cNvGrpSpPr/>
          <p:nvPr/>
        </p:nvGrpSpPr>
        <p:grpSpPr>
          <a:xfrm>
            <a:off x="5454536" y="4966530"/>
            <a:ext cx="4470156" cy="1891470"/>
            <a:chOff x="5454536" y="4966530"/>
            <a:chExt cx="4470156" cy="1891470"/>
          </a:xfrm>
        </p:grpSpPr>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306" y="4966530"/>
              <a:ext cx="3913386" cy="1891470"/>
            </a:xfrm>
            <a:prstGeom prst="rect">
              <a:avLst/>
            </a:prstGeom>
          </p:spPr>
        </p:pic>
        <p:sp>
          <p:nvSpPr>
            <p:cNvPr id="45" name="TextBox 44"/>
            <p:cNvSpPr txBox="1"/>
            <p:nvPr/>
          </p:nvSpPr>
          <p:spPr>
            <a:xfrm>
              <a:off x="5454536" y="6219470"/>
              <a:ext cx="1213794" cy="369332"/>
            </a:xfrm>
            <a:prstGeom prst="rect">
              <a:avLst/>
            </a:prstGeom>
            <a:noFill/>
          </p:spPr>
          <p:txBody>
            <a:bodyPr wrap="none" rtlCol="0">
              <a:spAutoFit/>
            </a:bodyPr>
            <a:lstStyle/>
            <a:p>
              <a:r>
                <a:rPr lang="en-US" b="1" dirty="0" smtClean="0">
                  <a:solidFill>
                    <a:srgbClr val="002060"/>
                  </a:solidFill>
                </a:rPr>
                <a:t>Selection</a:t>
              </a:r>
              <a:endParaRPr lang="en-US" b="1" dirty="0">
                <a:solidFill>
                  <a:srgbClr val="002060"/>
                </a:solidFill>
              </a:endParaRPr>
            </a:p>
          </p:txBody>
        </p:sp>
      </p:grpSp>
    </p:spTree>
    <p:extLst>
      <p:ext uri="{BB962C8B-B14F-4D97-AF65-F5344CB8AC3E}">
        <p14:creationId xmlns:p14="http://schemas.microsoft.com/office/powerpoint/2010/main" val="301798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ppt_x"/>
                                          </p:val>
                                        </p:tav>
                                        <p:tav tm="100000">
                                          <p:val>
                                            <p:strVal val="#ppt_x"/>
                                          </p:val>
                                        </p:tav>
                                      </p:tavLst>
                                    </p:anim>
                                    <p:anim calcmode="lin" valueType="num">
                                      <p:cBhvr additive="base">
                                        <p:cTn id="1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ppt_x"/>
                                          </p:val>
                                        </p:tav>
                                        <p:tav tm="100000">
                                          <p:val>
                                            <p:strVal val="#ppt_x"/>
                                          </p:val>
                                        </p:tav>
                                      </p:tavLst>
                                    </p:anim>
                                    <p:anim calcmode="lin" valueType="num">
                                      <p:cBhvr additive="base">
                                        <p:cTn id="32" dur="500" fill="hold"/>
                                        <p:tgtEl>
                                          <p:spTgt spid="4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4083" y="504965"/>
            <a:ext cx="6018663" cy="4431983"/>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b="1" dirty="0">
                <a:solidFill>
                  <a:srgbClr val="002060"/>
                </a:solidFill>
              </a:rPr>
              <a:t>This is a creative phase of the design process, where several ideas or concepts are generated. </a:t>
            </a:r>
            <a:endParaRPr lang="en-US" sz="2400" b="1" dirty="0" smtClean="0">
              <a:solidFill>
                <a:srgbClr val="002060"/>
              </a:solidFill>
            </a:endParaRPr>
          </a:p>
          <a:p>
            <a:pPr marL="342900" indent="-342900" algn="just">
              <a:buFont typeface="Wingdings" panose="05000000000000000000" pitchFamily="2" charset="2"/>
              <a:buChar char="v"/>
            </a:pPr>
            <a:endParaRPr lang="en-US" sz="2400" b="1" dirty="0" smtClean="0">
              <a:solidFill>
                <a:srgbClr val="002060"/>
              </a:solidFill>
            </a:endParaRPr>
          </a:p>
          <a:p>
            <a:pPr marL="342900" indent="-342900" algn="just">
              <a:buFont typeface="Wingdings" panose="05000000000000000000" pitchFamily="2" charset="2"/>
              <a:buChar char="v"/>
            </a:pPr>
            <a:r>
              <a:rPr lang="en-US" sz="2400" b="1" dirty="0" smtClean="0">
                <a:solidFill>
                  <a:srgbClr val="002060"/>
                </a:solidFill>
              </a:rPr>
              <a:t>It </a:t>
            </a:r>
            <a:r>
              <a:rPr lang="en-US" sz="2400" b="1" dirty="0">
                <a:solidFill>
                  <a:srgbClr val="002060"/>
                </a:solidFill>
              </a:rPr>
              <a:t>is the divergent phase where many possibilities are considered without too much judgement. </a:t>
            </a:r>
            <a:endParaRPr lang="en-US" sz="2400" b="1" dirty="0" smtClean="0">
              <a:solidFill>
                <a:srgbClr val="002060"/>
              </a:solidFill>
            </a:endParaRPr>
          </a:p>
          <a:p>
            <a:pPr marL="342900" indent="-342900" algn="just">
              <a:buFont typeface="Wingdings" panose="05000000000000000000" pitchFamily="2" charset="2"/>
              <a:buChar char="v"/>
            </a:pPr>
            <a:endParaRPr lang="en-US" sz="2400" b="1" dirty="0" smtClean="0">
              <a:solidFill>
                <a:srgbClr val="002060"/>
              </a:solidFill>
            </a:endParaRPr>
          </a:p>
          <a:p>
            <a:pPr marL="342900" indent="-342900" algn="just">
              <a:buFont typeface="Wingdings" panose="05000000000000000000" pitchFamily="2" charset="2"/>
              <a:buChar char="v"/>
            </a:pPr>
            <a:r>
              <a:rPr lang="en-US" sz="2400" b="1" dirty="0" smtClean="0">
                <a:solidFill>
                  <a:srgbClr val="002060"/>
                </a:solidFill>
              </a:rPr>
              <a:t>For </a:t>
            </a:r>
            <a:r>
              <a:rPr lang="en-US" sz="2400" b="1" dirty="0">
                <a:solidFill>
                  <a:srgbClr val="002060"/>
                </a:solidFill>
              </a:rPr>
              <a:t>a typical design project, at least three conceptual design alternatives should be generated. </a:t>
            </a:r>
            <a:endParaRPr lang="en-US" sz="2400" b="1" dirty="0" smtClean="0">
              <a:solidFill>
                <a:srgbClr val="002060"/>
              </a:solidFill>
            </a:endParaRPr>
          </a:p>
          <a:p>
            <a:endParaRPr lang="en-US" dirty="0" smtClean="0"/>
          </a:p>
        </p:txBody>
      </p:sp>
      <p:grpSp>
        <p:nvGrpSpPr>
          <p:cNvPr id="8" name="Group 7"/>
          <p:cNvGrpSpPr/>
          <p:nvPr/>
        </p:nvGrpSpPr>
        <p:grpSpPr>
          <a:xfrm>
            <a:off x="1460310" y="1678676"/>
            <a:ext cx="10557417" cy="4927346"/>
            <a:chOff x="1460310" y="1678676"/>
            <a:chExt cx="10557417" cy="4927346"/>
          </a:xfrm>
        </p:grpSpPr>
        <p:grpSp>
          <p:nvGrpSpPr>
            <p:cNvPr id="6" name="Group 5"/>
            <p:cNvGrpSpPr/>
            <p:nvPr/>
          </p:nvGrpSpPr>
          <p:grpSpPr>
            <a:xfrm>
              <a:off x="8004909" y="1678676"/>
              <a:ext cx="4012818" cy="4927346"/>
              <a:chOff x="8059500" y="1665028"/>
              <a:chExt cx="4012818" cy="4927346"/>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2554" y="4121624"/>
                <a:ext cx="3480180" cy="247075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9500" y="1665028"/>
                <a:ext cx="4012818" cy="1951630"/>
              </a:xfrm>
              <a:prstGeom prst="rect">
                <a:avLst/>
              </a:prstGeom>
            </p:spPr>
          </p:pic>
        </p:grpSp>
        <p:sp>
          <p:nvSpPr>
            <p:cNvPr id="7" name="TextBox 6"/>
            <p:cNvSpPr txBox="1"/>
            <p:nvPr/>
          </p:nvSpPr>
          <p:spPr>
            <a:xfrm>
              <a:off x="1460310" y="4936948"/>
              <a:ext cx="6182436" cy="1477328"/>
            </a:xfrm>
            <a:prstGeom prst="rect">
              <a:avLst/>
            </a:prstGeom>
            <a:noFill/>
          </p:spPr>
          <p:txBody>
            <a:bodyPr wrap="square" rtlCol="0">
              <a:spAutoFit/>
            </a:bodyPr>
            <a:lstStyle/>
            <a:p>
              <a:pPr algn="just"/>
              <a:r>
                <a:rPr lang="en-US" sz="2400" b="1" dirty="0" smtClean="0">
                  <a:solidFill>
                    <a:srgbClr val="002060"/>
                  </a:solidFill>
                </a:rPr>
                <a:t>These concepts should be well documented, using sketches and descriptions. </a:t>
              </a:r>
            </a:p>
            <a:p>
              <a:endParaRPr lang="en-US" dirty="0"/>
            </a:p>
          </p:txBody>
        </p:sp>
      </p:grpSp>
    </p:spTree>
    <p:extLst>
      <p:ext uri="{BB962C8B-B14F-4D97-AF65-F5344CB8AC3E}">
        <p14:creationId xmlns:p14="http://schemas.microsoft.com/office/powerpoint/2010/main" val="399764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967" y="755241"/>
            <a:ext cx="3886344" cy="2589735"/>
          </a:xfrm>
          <a:prstGeom prst="rect">
            <a:avLst/>
          </a:prstGeom>
        </p:spPr>
      </p:pic>
      <p:sp>
        <p:nvSpPr>
          <p:cNvPr id="3" name="TextBox 2"/>
          <p:cNvSpPr txBox="1"/>
          <p:nvPr/>
        </p:nvSpPr>
        <p:spPr>
          <a:xfrm>
            <a:off x="1337480" y="0"/>
            <a:ext cx="5937844" cy="584775"/>
          </a:xfrm>
          <a:prstGeom prst="rect">
            <a:avLst/>
          </a:prstGeom>
          <a:noFill/>
        </p:spPr>
        <p:txBody>
          <a:bodyPr wrap="none" rtlCol="0">
            <a:spAutoFit/>
          </a:bodyPr>
          <a:lstStyle/>
          <a:p>
            <a:r>
              <a:rPr lang="en-US" sz="3200" b="1" dirty="0" smtClean="0">
                <a:solidFill>
                  <a:srgbClr val="990099"/>
                </a:solidFill>
              </a:rPr>
              <a:t>Rules for concept generation</a:t>
            </a:r>
            <a:endParaRPr lang="en-US" sz="3200" b="1" dirty="0">
              <a:solidFill>
                <a:srgbClr val="990099"/>
              </a:solidFill>
            </a:endParaRPr>
          </a:p>
        </p:txBody>
      </p:sp>
      <p:grpSp>
        <p:nvGrpSpPr>
          <p:cNvPr id="8" name="Group 7"/>
          <p:cNvGrpSpPr/>
          <p:nvPr/>
        </p:nvGrpSpPr>
        <p:grpSpPr>
          <a:xfrm>
            <a:off x="1290937" y="3034425"/>
            <a:ext cx="10623558" cy="3666864"/>
            <a:chOff x="1290937" y="3034425"/>
            <a:chExt cx="10623558" cy="3666864"/>
          </a:xfrm>
        </p:grpSpPr>
        <p:grpSp>
          <p:nvGrpSpPr>
            <p:cNvPr id="6" name="Group 5"/>
            <p:cNvGrpSpPr/>
            <p:nvPr/>
          </p:nvGrpSpPr>
          <p:grpSpPr>
            <a:xfrm>
              <a:off x="1290937" y="3943807"/>
              <a:ext cx="10623558" cy="2757482"/>
              <a:chOff x="1290937" y="3943807"/>
              <a:chExt cx="10623558" cy="275748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006" y="3943807"/>
                <a:ext cx="4940489" cy="2757482"/>
              </a:xfrm>
              <a:prstGeom prst="rect">
                <a:avLst/>
              </a:prstGeom>
            </p:spPr>
          </p:pic>
          <p:sp>
            <p:nvSpPr>
              <p:cNvPr id="5" name="TextBox 4"/>
              <p:cNvSpPr txBox="1"/>
              <p:nvPr/>
            </p:nvSpPr>
            <p:spPr>
              <a:xfrm>
                <a:off x="1290937" y="4517409"/>
                <a:ext cx="5596404" cy="1200329"/>
              </a:xfrm>
              <a:prstGeom prst="rect">
                <a:avLst/>
              </a:prstGeom>
              <a:noFill/>
            </p:spPr>
            <p:txBody>
              <a:bodyPr wrap="none" rtlCol="0">
                <a:spAutoFit/>
              </a:bodyPr>
              <a:lstStyle/>
              <a:p>
                <a:pPr marL="571500" indent="-571500">
                  <a:buFont typeface="Wingdings" panose="05000000000000000000" pitchFamily="2" charset="2"/>
                  <a:buChar char="Ø"/>
                </a:pPr>
                <a:r>
                  <a:rPr lang="en-US" sz="3600" b="1" dirty="0" smtClean="0">
                    <a:solidFill>
                      <a:srgbClr val="002060"/>
                    </a:solidFill>
                  </a:rPr>
                  <a:t>To enhance creativity</a:t>
                </a:r>
              </a:p>
              <a:p>
                <a:pPr marL="571500" indent="-571500">
                  <a:buFont typeface="Wingdings" panose="05000000000000000000" pitchFamily="2" charset="2"/>
                  <a:buChar char="Ø"/>
                </a:pPr>
                <a:r>
                  <a:rPr lang="en-US" sz="3600" b="1" dirty="0" smtClean="0">
                    <a:solidFill>
                      <a:srgbClr val="002060"/>
                    </a:solidFill>
                  </a:rPr>
                  <a:t>Generate new ideas</a:t>
                </a:r>
                <a:endParaRPr lang="en-US" sz="3600" b="1" dirty="0">
                  <a:solidFill>
                    <a:srgbClr val="002060"/>
                  </a:solidFill>
                </a:endParaRPr>
              </a:p>
            </p:txBody>
          </p:sp>
        </p:grpSp>
        <p:sp>
          <p:nvSpPr>
            <p:cNvPr id="7" name="TextBox 6"/>
            <p:cNvSpPr txBox="1"/>
            <p:nvPr/>
          </p:nvSpPr>
          <p:spPr>
            <a:xfrm>
              <a:off x="6494421" y="3034425"/>
              <a:ext cx="5420074" cy="646331"/>
            </a:xfrm>
            <a:prstGeom prst="rect">
              <a:avLst/>
            </a:prstGeom>
            <a:noFill/>
          </p:spPr>
          <p:txBody>
            <a:bodyPr wrap="none" rtlCol="0">
              <a:spAutoFit/>
            </a:bodyPr>
            <a:lstStyle/>
            <a:p>
              <a:r>
                <a:rPr lang="en-US" sz="3600" b="1" dirty="0" smtClean="0">
                  <a:solidFill>
                    <a:srgbClr val="FF0000"/>
                  </a:solidFill>
                </a:rPr>
                <a:t>We should follow some </a:t>
              </a:r>
              <a:endParaRPr lang="en-US" sz="3600" b="1" dirty="0">
                <a:solidFill>
                  <a:srgbClr val="FF0000"/>
                </a:solidFill>
              </a:endParaRPr>
            </a:p>
          </p:txBody>
        </p:sp>
      </p:grpSp>
    </p:spTree>
    <p:extLst>
      <p:ext uri="{BB962C8B-B14F-4D97-AF65-F5344CB8AC3E}">
        <p14:creationId xmlns:p14="http://schemas.microsoft.com/office/powerpoint/2010/main" val="208111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945" y="69274"/>
            <a:ext cx="8892178" cy="584775"/>
          </a:xfrm>
          <a:prstGeom prst="rect">
            <a:avLst/>
          </a:prstGeom>
          <a:noFill/>
        </p:spPr>
        <p:txBody>
          <a:bodyPr wrap="none" rtlCol="0">
            <a:spAutoFit/>
          </a:bodyPr>
          <a:lstStyle/>
          <a:p>
            <a:r>
              <a:rPr lang="en-US" sz="3200" b="1" dirty="0" smtClean="0">
                <a:solidFill>
                  <a:srgbClr val="FF0000"/>
                </a:solidFill>
              </a:rPr>
              <a:t>Strategy 1:</a:t>
            </a:r>
            <a:r>
              <a:rPr lang="en-US" sz="3200" b="1" dirty="0" smtClean="0"/>
              <a:t> </a:t>
            </a:r>
            <a:r>
              <a:rPr lang="en-US" sz="3200" b="1" dirty="0" smtClean="0">
                <a:solidFill>
                  <a:srgbClr val="002060"/>
                </a:solidFill>
              </a:rPr>
              <a:t>Study and review existing design</a:t>
            </a:r>
            <a:endParaRPr lang="en-US" sz="3200" b="1" dirty="0">
              <a:solidFill>
                <a:srgbClr val="002060"/>
              </a:solidFill>
            </a:endParaRPr>
          </a:p>
        </p:txBody>
      </p:sp>
      <p:sp>
        <p:nvSpPr>
          <p:cNvPr id="4" name="TextBox 3"/>
          <p:cNvSpPr txBox="1"/>
          <p:nvPr/>
        </p:nvSpPr>
        <p:spPr>
          <a:xfrm>
            <a:off x="1775945" y="641215"/>
            <a:ext cx="7027886" cy="584775"/>
          </a:xfrm>
          <a:prstGeom prst="rect">
            <a:avLst/>
          </a:prstGeom>
          <a:noFill/>
        </p:spPr>
        <p:txBody>
          <a:bodyPr wrap="none" rtlCol="0">
            <a:spAutoFit/>
          </a:bodyPr>
          <a:lstStyle/>
          <a:p>
            <a:r>
              <a:rPr lang="en-US" sz="3200" b="1" dirty="0" smtClean="0">
                <a:solidFill>
                  <a:srgbClr val="FF0000"/>
                </a:solidFill>
              </a:rPr>
              <a:t>Strategy 2:</a:t>
            </a:r>
            <a:r>
              <a:rPr lang="en-US" sz="3200" b="1" dirty="0" smtClean="0"/>
              <a:t> </a:t>
            </a:r>
            <a:r>
              <a:rPr lang="en-US" sz="3200" b="1" dirty="0" smtClean="0">
                <a:solidFill>
                  <a:srgbClr val="002060"/>
                </a:solidFill>
              </a:rPr>
              <a:t>Illustration and drawing</a:t>
            </a:r>
            <a:endParaRPr lang="en-US" sz="3200" b="1" dirty="0">
              <a:solidFill>
                <a:srgbClr val="002060"/>
              </a:solidFill>
            </a:endParaRPr>
          </a:p>
        </p:txBody>
      </p:sp>
      <p:sp>
        <p:nvSpPr>
          <p:cNvPr id="5" name="TextBox 4"/>
          <p:cNvSpPr txBox="1"/>
          <p:nvPr/>
        </p:nvSpPr>
        <p:spPr>
          <a:xfrm>
            <a:off x="1775945" y="1246189"/>
            <a:ext cx="8812028" cy="584775"/>
          </a:xfrm>
          <a:prstGeom prst="rect">
            <a:avLst/>
          </a:prstGeom>
          <a:noFill/>
        </p:spPr>
        <p:txBody>
          <a:bodyPr wrap="none" rtlCol="0">
            <a:spAutoFit/>
          </a:bodyPr>
          <a:lstStyle/>
          <a:p>
            <a:r>
              <a:rPr lang="en-US" sz="3200" b="1" dirty="0" smtClean="0">
                <a:solidFill>
                  <a:srgbClr val="FF0000"/>
                </a:solidFill>
              </a:rPr>
              <a:t>Strategy 3:</a:t>
            </a:r>
            <a:r>
              <a:rPr lang="en-US" sz="3200" b="1" dirty="0" smtClean="0"/>
              <a:t> </a:t>
            </a:r>
            <a:r>
              <a:rPr lang="en-US" sz="3200" b="1" dirty="0" smtClean="0">
                <a:solidFill>
                  <a:srgbClr val="002060"/>
                </a:solidFill>
              </a:rPr>
              <a:t>Work within a team environment</a:t>
            </a:r>
            <a:endParaRPr lang="en-US" sz="3200" b="1" dirty="0">
              <a:solidFill>
                <a:srgbClr val="002060"/>
              </a:solidFill>
            </a:endParaRPr>
          </a:p>
        </p:txBody>
      </p:sp>
      <p:grpSp>
        <p:nvGrpSpPr>
          <p:cNvPr id="30" name="Group 29"/>
          <p:cNvGrpSpPr/>
          <p:nvPr/>
        </p:nvGrpSpPr>
        <p:grpSpPr>
          <a:xfrm>
            <a:off x="2328221" y="2375659"/>
            <a:ext cx="9340615" cy="4309019"/>
            <a:chOff x="2328221" y="2375659"/>
            <a:chExt cx="9340615" cy="43090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675" y="2375659"/>
              <a:ext cx="2166726" cy="1392895"/>
            </a:xfrm>
            <a:prstGeom prst="rect">
              <a:avLst/>
            </a:prstGeom>
          </p:spPr>
        </p:pic>
        <p:grpSp>
          <p:nvGrpSpPr>
            <p:cNvPr id="15" name="Group 14"/>
            <p:cNvGrpSpPr/>
            <p:nvPr/>
          </p:nvGrpSpPr>
          <p:grpSpPr>
            <a:xfrm>
              <a:off x="7680796" y="3216319"/>
              <a:ext cx="3988040" cy="2188194"/>
              <a:chOff x="7550481" y="4593130"/>
              <a:chExt cx="4486767" cy="214312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481" y="4593130"/>
                <a:ext cx="2143125" cy="2143125"/>
              </a:xfrm>
              <a:prstGeom prst="rect">
                <a:avLst/>
              </a:prstGeom>
            </p:spPr>
          </p:pic>
          <p:sp>
            <p:nvSpPr>
              <p:cNvPr id="14" name="TextBox 13"/>
              <p:cNvSpPr txBox="1"/>
              <p:nvPr/>
            </p:nvSpPr>
            <p:spPr>
              <a:xfrm>
                <a:off x="9816768" y="5480026"/>
                <a:ext cx="2220480" cy="461665"/>
              </a:xfrm>
              <a:prstGeom prst="rect">
                <a:avLst/>
              </a:prstGeom>
              <a:noFill/>
            </p:spPr>
            <p:txBody>
              <a:bodyPr wrap="none" rtlCol="0">
                <a:spAutoFit/>
              </a:bodyPr>
              <a:lstStyle/>
              <a:p>
                <a:r>
                  <a:rPr lang="en-US" sz="2400" b="1" dirty="0" smtClean="0">
                    <a:solidFill>
                      <a:srgbClr val="FF0000"/>
                    </a:solidFill>
                  </a:rPr>
                  <a:t>brainstorming</a:t>
                </a:r>
                <a:endParaRPr lang="en-US" sz="2400" b="1" dirty="0">
                  <a:solidFill>
                    <a:srgbClr val="FF0000"/>
                  </a:solidFill>
                </a:endParaRPr>
              </a:p>
            </p:txBody>
          </p:sp>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8221" y="5006936"/>
              <a:ext cx="3916908" cy="1677742"/>
            </a:xfrm>
            <a:prstGeom prst="rect">
              <a:avLst/>
            </a:prstGeom>
          </p:spPr>
        </p:pic>
      </p:grpSp>
      <p:grpSp>
        <p:nvGrpSpPr>
          <p:cNvPr id="13" name="Group 12"/>
          <p:cNvGrpSpPr/>
          <p:nvPr/>
        </p:nvGrpSpPr>
        <p:grpSpPr>
          <a:xfrm>
            <a:off x="645482" y="2631683"/>
            <a:ext cx="7433993" cy="3004842"/>
            <a:chOff x="645482" y="2631683"/>
            <a:chExt cx="7433993" cy="3004842"/>
          </a:xfrm>
        </p:grpSpPr>
        <p:grpSp>
          <p:nvGrpSpPr>
            <p:cNvPr id="29" name="Group 28"/>
            <p:cNvGrpSpPr/>
            <p:nvPr/>
          </p:nvGrpSpPr>
          <p:grpSpPr>
            <a:xfrm>
              <a:off x="645482" y="2631683"/>
              <a:ext cx="7033101" cy="2375253"/>
              <a:chOff x="645482" y="2631683"/>
              <a:chExt cx="7033101" cy="2375253"/>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482" y="2631683"/>
                <a:ext cx="2041342" cy="1728379"/>
              </a:xfrm>
              <a:prstGeom prst="rect">
                <a:avLst/>
              </a:prstGeom>
            </p:spPr>
          </p:pic>
          <p:cxnSp>
            <p:nvCxnSpPr>
              <p:cNvPr id="10" name="Straight Arrow Connector 9"/>
              <p:cNvCxnSpPr>
                <a:stCxn id="6" idx="3"/>
                <a:endCxn id="7" idx="1"/>
              </p:cNvCxnSpPr>
              <p:nvPr/>
            </p:nvCxnSpPr>
            <p:spPr>
              <a:xfrm flipV="1">
                <a:off x="2686824" y="3251874"/>
                <a:ext cx="1597638" cy="2439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p:cNvCxnSpPr>
              <p:nvPr/>
            </p:nvCxnSpPr>
            <p:spPr>
              <a:xfrm>
                <a:off x="2686824" y="3495873"/>
                <a:ext cx="4991759" cy="12019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3"/>
                <a:endCxn id="16" idx="0"/>
              </p:cNvCxnSpPr>
              <p:nvPr/>
            </p:nvCxnSpPr>
            <p:spPr>
              <a:xfrm>
                <a:off x="2686824" y="3495873"/>
                <a:ext cx="1599851" cy="15110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p:cNvCxnSpPr>
              <a:stCxn id="6" idx="3"/>
            </p:cNvCxnSpPr>
            <p:nvPr/>
          </p:nvCxnSpPr>
          <p:spPr>
            <a:xfrm>
              <a:off x="2686824" y="3495873"/>
              <a:ext cx="5392651" cy="21406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11" name="Rounded Rectangle 10"/>
          <p:cNvSpPr/>
          <p:nvPr/>
        </p:nvSpPr>
        <p:spPr>
          <a:xfrm>
            <a:off x="8188657" y="5636525"/>
            <a:ext cx="2074459" cy="709684"/>
          </a:xfrm>
          <a:prstGeom prst="roundRect">
            <a:avLst/>
          </a:prstGeom>
          <a:solidFill>
            <a:srgbClr val="FF6699"/>
          </a:solid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Mind maps</a:t>
            </a:r>
            <a:endParaRPr lang="en-US" sz="2400" b="1" dirty="0">
              <a:solidFill>
                <a:schemeClr val="tx1"/>
              </a:solidFill>
            </a:endParaRPr>
          </a:p>
        </p:txBody>
      </p:sp>
    </p:spTree>
    <p:extLst>
      <p:ext uri="{BB962C8B-B14F-4D97-AF65-F5344CB8AC3E}">
        <p14:creationId xmlns:p14="http://schemas.microsoft.com/office/powerpoint/2010/main" val="139601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982" y="-40578"/>
            <a:ext cx="4171335" cy="646331"/>
          </a:xfrm>
          <a:prstGeom prst="rect">
            <a:avLst/>
          </a:prstGeom>
          <a:noFill/>
        </p:spPr>
        <p:txBody>
          <a:bodyPr wrap="none" rtlCol="0">
            <a:spAutoFit/>
          </a:bodyPr>
          <a:lstStyle/>
          <a:p>
            <a:r>
              <a:rPr lang="en-US" sz="3600" b="1" dirty="0" smtClean="0">
                <a:solidFill>
                  <a:srgbClr val="990099"/>
                </a:solidFill>
              </a:rPr>
              <a:t>6-3-5 Brain writing</a:t>
            </a:r>
            <a:endParaRPr lang="en-US" sz="3600" b="1" dirty="0">
              <a:solidFill>
                <a:srgbClr val="990099"/>
              </a:solidFill>
            </a:endParaRPr>
          </a:p>
        </p:txBody>
      </p:sp>
      <p:grpSp>
        <p:nvGrpSpPr>
          <p:cNvPr id="44" name="Group 43"/>
          <p:cNvGrpSpPr/>
          <p:nvPr/>
        </p:nvGrpSpPr>
        <p:grpSpPr>
          <a:xfrm>
            <a:off x="555873" y="1796725"/>
            <a:ext cx="11199837" cy="1173431"/>
            <a:chOff x="555873" y="1796725"/>
            <a:chExt cx="11199837" cy="1173431"/>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73" y="1853862"/>
              <a:ext cx="1054504" cy="1054504"/>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617" y="1885453"/>
              <a:ext cx="1084703" cy="1084703"/>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415" y="1796725"/>
              <a:ext cx="1054504" cy="1054504"/>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3134" y="1859785"/>
              <a:ext cx="1054504" cy="1054504"/>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164" y="1853862"/>
              <a:ext cx="1054504" cy="1054504"/>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1206" y="1853862"/>
              <a:ext cx="1054504" cy="1054504"/>
            </a:xfrm>
            <a:prstGeom prst="rect">
              <a:avLst/>
            </a:prstGeom>
          </p:spPr>
        </p:pic>
      </p:grpSp>
      <p:grpSp>
        <p:nvGrpSpPr>
          <p:cNvPr id="45" name="Group 44"/>
          <p:cNvGrpSpPr/>
          <p:nvPr/>
        </p:nvGrpSpPr>
        <p:grpSpPr>
          <a:xfrm>
            <a:off x="404742" y="2908365"/>
            <a:ext cx="11592655" cy="1519791"/>
            <a:chOff x="404742" y="2908365"/>
            <a:chExt cx="11592655" cy="15197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42" y="3512969"/>
              <a:ext cx="1452638" cy="821057"/>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744" y="3528738"/>
              <a:ext cx="1461926" cy="826307"/>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620" y="3597854"/>
              <a:ext cx="1461927" cy="82630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606" y="3600958"/>
              <a:ext cx="1463504" cy="82719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0530" y="3597854"/>
              <a:ext cx="1373756" cy="776471"/>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9519" y="3485810"/>
              <a:ext cx="1537878" cy="869235"/>
            </a:xfrm>
            <a:prstGeom prst="rect">
              <a:avLst/>
            </a:prstGeom>
          </p:spPr>
        </p:pic>
        <p:cxnSp>
          <p:nvCxnSpPr>
            <p:cNvPr id="21" name="Curved Connector 20"/>
            <p:cNvCxnSpPr/>
            <p:nvPr/>
          </p:nvCxnSpPr>
          <p:spPr>
            <a:xfrm rot="16200000" flipH="1">
              <a:off x="784320" y="3125283"/>
              <a:ext cx="604603" cy="170768"/>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rot="5400000">
              <a:off x="2865847" y="3208542"/>
              <a:ext cx="604603" cy="148361"/>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rot="5400000">
              <a:off x="4931078" y="3142296"/>
              <a:ext cx="604603" cy="148361"/>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p:nvPr/>
          </p:nvCxnSpPr>
          <p:spPr>
            <a:xfrm rot="5400000">
              <a:off x="6869876" y="3163498"/>
              <a:ext cx="604603" cy="148361"/>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p:nvPr/>
          </p:nvCxnSpPr>
          <p:spPr>
            <a:xfrm rot="5400000">
              <a:off x="8911983" y="3198277"/>
              <a:ext cx="604603" cy="148361"/>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5400000">
              <a:off x="10948051" y="3142295"/>
              <a:ext cx="604603" cy="148361"/>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248281" y="1709413"/>
            <a:ext cx="1711429" cy="4333219"/>
            <a:chOff x="248281" y="1709413"/>
            <a:chExt cx="1711429" cy="4333219"/>
          </a:xfrm>
        </p:grpSpPr>
        <p:sp>
          <p:nvSpPr>
            <p:cNvPr id="29" name="Rounded Rectangle 28"/>
            <p:cNvSpPr/>
            <p:nvPr/>
          </p:nvSpPr>
          <p:spPr>
            <a:xfrm>
              <a:off x="248281" y="1709413"/>
              <a:ext cx="1711428" cy="3000272"/>
            </a:xfrm>
            <a:prstGeom prst="round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90" y="4938630"/>
              <a:ext cx="1659020" cy="1104002"/>
            </a:xfrm>
            <a:prstGeom prst="rect">
              <a:avLst/>
            </a:prstGeom>
          </p:spPr>
        </p:pic>
      </p:grpSp>
      <p:grpSp>
        <p:nvGrpSpPr>
          <p:cNvPr id="47" name="Group 46"/>
          <p:cNvGrpSpPr/>
          <p:nvPr/>
        </p:nvGrpSpPr>
        <p:grpSpPr>
          <a:xfrm>
            <a:off x="2194650" y="1752589"/>
            <a:ext cx="1810166" cy="4290043"/>
            <a:chOff x="2194650" y="1752589"/>
            <a:chExt cx="1810166" cy="4290043"/>
          </a:xfrm>
        </p:grpSpPr>
        <p:sp>
          <p:nvSpPr>
            <p:cNvPr id="30" name="Rounded Rectangle 29"/>
            <p:cNvSpPr/>
            <p:nvPr/>
          </p:nvSpPr>
          <p:spPr>
            <a:xfrm>
              <a:off x="2263367" y="1752589"/>
              <a:ext cx="1741449" cy="2957096"/>
            </a:xfrm>
            <a:prstGeom prst="round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650" y="4938630"/>
              <a:ext cx="1659020" cy="1104002"/>
            </a:xfrm>
            <a:prstGeom prst="rect">
              <a:avLst/>
            </a:prstGeom>
          </p:spPr>
        </p:pic>
      </p:grpSp>
      <p:grpSp>
        <p:nvGrpSpPr>
          <p:cNvPr id="48" name="Group 47"/>
          <p:cNvGrpSpPr/>
          <p:nvPr/>
        </p:nvGrpSpPr>
        <p:grpSpPr>
          <a:xfrm>
            <a:off x="4290512" y="1698133"/>
            <a:ext cx="1779575" cy="4344499"/>
            <a:chOff x="4290512" y="1698133"/>
            <a:chExt cx="1779575" cy="4344499"/>
          </a:xfrm>
        </p:grpSpPr>
        <p:sp>
          <p:nvSpPr>
            <p:cNvPr id="32" name="Rounded Rectangle 31"/>
            <p:cNvSpPr/>
            <p:nvPr/>
          </p:nvSpPr>
          <p:spPr>
            <a:xfrm>
              <a:off x="4344701" y="1698133"/>
              <a:ext cx="1725386" cy="3002507"/>
            </a:xfrm>
            <a:prstGeom prst="round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0512" y="4938630"/>
              <a:ext cx="1659020" cy="1104002"/>
            </a:xfrm>
            <a:prstGeom prst="rect">
              <a:avLst/>
            </a:prstGeom>
          </p:spPr>
        </p:pic>
      </p:grpSp>
      <p:grpSp>
        <p:nvGrpSpPr>
          <p:cNvPr id="49" name="Group 48"/>
          <p:cNvGrpSpPr/>
          <p:nvPr/>
        </p:nvGrpSpPr>
        <p:grpSpPr>
          <a:xfrm>
            <a:off x="6353725" y="1681090"/>
            <a:ext cx="1754061" cy="4330759"/>
            <a:chOff x="6353725" y="1681090"/>
            <a:chExt cx="1754061" cy="4330759"/>
          </a:xfrm>
        </p:grpSpPr>
        <p:sp>
          <p:nvSpPr>
            <p:cNvPr id="33" name="Rounded Rectangle 32"/>
            <p:cNvSpPr/>
            <p:nvPr/>
          </p:nvSpPr>
          <p:spPr>
            <a:xfrm>
              <a:off x="6384931" y="1681090"/>
              <a:ext cx="1722855" cy="3002507"/>
            </a:xfrm>
            <a:prstGeom prst="round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725" y="4907847"/>
              <a:ext cx="1659020" cy="1104002"/>
            </a:xfrm>
            <a:prstGeom prst="rect">
              <a:avLst/>
            </a:prstGeom>
          </p:spPr>
        </p:pic>
      </p:grpSp>
      <p:grpSp>
        <p:nvGrpSpPr>
          <p:cNvPr id="50" name="Group 49"/>
          <p:cNvGrpSpPr/>
          <p:nvPr/>
        </p:nvGrpSpPr>
        <p:grpSpPr>
          <a:xfrm>
            <a:off x="8375981" y="1681090"/>
            <a:ext cx="1722855" cy="4330759"/>
            <a:chOff x="8375981" y="1681090"/>
            <a:chExt cx="1722855" cy="4330759"/>
          </a:xfrm>
        </p:grpSpPr>
        <p:sp>
          <p:nvSpPr>
            <p:cNvPr id="34" name="Rounded Rectangle 33"/>
            <p:cNvSpPr/>
            <p:nvPr/>
          </p:nvSpPr>
          <p:spPr>
            <a:xfrm>
              <a:off x="8375981" y="1681090"/>
              <a:ext cx="1722855" cy="2952791"/>
            </a:xfrm>
            <a:prstGeom prst="round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981" y="4907847"/>
              <a:ext cx="1659020" cy="1104002"/>
            </a:xfrm>
            <a:prstGeom prst="rect">
              <a:avLst/>
            </a:prstGeom>
          </p:spPr>
        </p:pic>
      </p:grpSp>
      <p:grpSp>
        <p:nvGrpSpPr>
          <p:cNvPr id="51" name="Group 50"/>
          <p:cNvGrpSpPr/>
          <p:nvPr/>
        </p:nvGrpSpPr>
        <p:grpSpPr>
          <a:xfrm>
            <a:off x="10367031" y="1684249"/>
            <a:ext cx="1722855" cy="4320786"/>
            <a:chOff x="10367031" y="1684249"/>
            <a:chExt cx="1722855" cy="4320786"/>
          </a:xfrm>
        </p:grpSpPr>
        <p:sp>
          <p:nvSpPr>
            <p:cNvPr id="37" name="Rounded Rectangle 36"/>
            <p:cNvSpPr/>
            <p:nvPr/>
          </p:nvSpPr>
          <p:spPr>
            <a:xfrm>
              <a:off x="10367031" y="1684249"/>
              <a:ext cx="1722855" cy="2952791"/>
            </a:xfrm>
            <a:prstGeom prst="roundRect">
              <a:avLst/>
            </a:pr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7203" y="4901033"/>
              <a:ext cx="1659020" cy="1104002"/>
            </a:xfrm>
            <a:prstGeom prst="rect">
              <a:avLst/>
            </a:prstGeom>
          </p:spPr>
        </p:pic>
      </p:grpSp>
      <p:grpSp>
        <p:nvGrpSpPr>
          <p:cNvPr id="72" name="Group 71"/>
          <p:cNvGrpSpPr/>
          <p:nvPr/>
        </p:nvGrpSpPr>
        <p:grpSpPr>
          <a:xfrm>
            <a:off x="1392072" y="532756"/>
            <a:ext cx="9836386" cy="1148334"/>
            <a:chOff x="1392072" y="532756"/>
            <a:chExt cx="9836386" cy="1148334"/>
          </a:xfrm>
        </p:grpSpPr>
        <p:sp>
          <p:nvSpPr>
            <p:cNvPr id="3" name="TextBox 2"/>
            <p:cNvSpPr txBox="1"/>
            <p:nvPr/>
          </p:nvSpPr>
          <p:spPr>
            <a:xfrm>
              <a:off x="4004816" y="532756"/>
              <a:ext cx="4067033" cy="461665"/>
            </a:xfrm>
            <a:prstGeom prst="rect">
              <a:avLst/>
            </a:prstGeom>
            <a:noFill/>
          </p:spPr>
          <p:txBody>
            <a:bodyPr wrap="square" rtlCol="0">
              <a:spAutoFit/>
            </a:bodyPr>
            <a:lstStyle/>
            <a:p>
              <a:pPr algn="ctr"/>
              <a:r>
                <a:rPr lang="en-US" sz="2400" b="1" dirty="0" smtClean="0">
                  <a:solidFill>
                    <a:srgbClr val="FF0000"/>
                  </a:solidFill>
                </a:rPr>
                <a:t>Problem formulation</a:t>
              </a:r>
              <a:endParaRPr lang="en-US" sz="2400" b="1" dirty="0">
                <a:solidFill>
                  <a:srgbClr val="FF0000"/>
                </a:solidFill>
              </a:endParaRPr>
            </a:p>
          </p:txBody>
        </p:sp>
        <p:cxnSp>
          <p:nvCxnSpPr>
            <p:cNvPr id="53" name="Straight Connector 52"/>
            <p:cNvCxnSpPr/>
            <p:nvPr/>
          </p:nvCxnSpPr>
          <p:spPr>
            <a:xfrm>
              <a:off x="2263367" y="1091821"/>
              <a:ext cx="8965091" cy="54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1392072" y="1103645"/>
              <a:ext cx="857588" cy="5774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3370997" y="1119116"/>
              <a:ext cx="2033516" cy="56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5513696" y="1132764"/>
              <a:ext cx="556391" cy="548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3" idx="0"/>
            </p:cNvCxnSpPr>
            <p:nvPr/>
          </p:nvCxnSpPr>
          <p:spPr>
            <a:xfrm flipH="1">
              <a:off x="7246359" y="1139588"/>
              <a:ext cx="242154" cy="541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34" idx="0"/>
            </p:cNvCxnSpPr>
            <p:nvPr/>
          </p:nvCxnSpPr>
          <p:spPr>
            <a:xfrm flipH="1">
              <a:off x="9237409" y="1146412"/>
              <a:ext cx="51056" cy="534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11068334" y="1146412"/>
              <a:ext cx="148379" cy="447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Rounded Rectangle 68"/>
          <p:cNvSpPr/>
          <p:nvPr/>
        </p:nvSpPr>
        <p:spPr>
          <a:xfrm>
            <a:off x="4387755" y="532756"/>
            <a:ext cx="3289883" cy="461665"/>
          </a:xfrm>
          <a:prstGeom prst="round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35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1000"/>
                                        <p:tgtEl>
                                          <p:spTgt spid="45"/>
                                        </p:tgtEl>
                                      </p:cBhvr>
                                    </p:animEffect>
                                    <p:anim calcmode="lin" valueType="num">
                                      <p:cBhvr>
                                        <p:cTn id="27" dur="1000" fill="hold"/>
                                        <p:tgtEl>
                                          <p:spTgt spid="45"/>
                                        </p:tgtEl>
                                        <p:attrNameLst>
                                          <p:attrName>ppt_x</p:attrName>
                                        </p:attrNameLst>
                                      </p:cBhvr>
                                      <p:tavLst>
                                        <p:tav tm="0">
                                          <p:val>
                                            <p:strVal val="#ppt_x"/>
                                          </p:val>
                                        </p:tav>
                                        <p:tav tm="100000">
                                          <p:val>
                                            <p:strVal val="#ppt_x"/>
                                          </p:val>
                                        </p:tav>
                                      </p:tavLst>
                                    </p:anim>
                                    <p:anim calcmode="lin" valueType="num">
                                      <p:cBhvr>
                                        <p:cTn id="2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1000"/>
                                        <p:tgtEl>
                                          <p:spTgt spid="46"/>
                                        </p:tgtEl>
                                      </p:cBhvr>
                                    </p:animEffect>
                                    <p:anim calcmode="lin" valueType="num">
                                      <p:cBhvr>
                                        <p:cTn id="34" dur="1000" fill="hold"/>
                                        <p:tgtEl>
                                          <p:spTgt spid="46"/>
                                        </p:tgtEl>
                                        <p:attrNameLst>
                                          <p:attrName>ppt_x</p:attrName>
                                        </p:attrNameLst>
                                      </p:cBhvr>
                                      <p:tavLst>
                                        <p:tav tm="0">
                                          <p:val>
                                            <p:strVal val="#ppt_x"/>
                                          </p:val>
                                        </p:tav>
                                        <p:tav tm="100000">
                                          <p:val>
                                            <p:strVal val="#ppt_x"/>
                                          </p:val>
                                        </p:tav>
                                      </p:tavLst>
                                    </p:anim>
                                    <p:anim calcmode="lin" valueType="num">
                                      <p:cBhvr>
                                        <p:cTn id="35" dur="1000" fill="hold"/>
                                        <p:tgtEl>
                                          <p:spTgt spid="4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1000"/>
                                        <p:tgtEl>
                                          <p:spTgt spid="47"/>
                                        </p:tgtEl>
                                      </p:cBhvr>
                                    </p:animEffect>
                                    <p:anim calcmode="lin" valueType="num">
                                      <p:cBhvr>
                                        <p:cTn id="39" dur="1000" fill="hold"/>
                                        <p:tgtEl>
                                          <p:spTgt spid="47"/>
                                        </p:tgtEl>
                                        <p:attrNameLst>
                                          <p:attrName>ppt_x</p:attrName>
                                        </p:attrNameLst>
                                      </p:cBhvr>
                                      <p:tavLst>
                                        <p:tav tm="0">
                                          <p:val>
                                            <p:strVal val="#ppt_x"/>
                                          </p:val>
                                        </p:tav>
                                        <p:tav tm="100000">
                                          <p:val>
                                            <p:strVal val="#ppt_x"/>
                                          </p:val>
                                        </p:tav>
                                      </p:tavLst>
                                    </p:anim>
                                    <p:anim calcmode="lin" valueType="num">
                                      <p:cBhvr>
                                        <p:cTn id="40" dur="1000" fill="hold"/>
                                        <p:tgtEl>
                                          <p:spTgt spid="4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1000"/>
                                        <p:tgtEl>
                                          <p:spTgt spid="48"/>
                                        </p:tgtEl>
                                      </p:cBhvr>
                                    </p:animEffect>
                                    <p:anim calcmode="lin" valueType="num">
                                      <p:cBhvr>
                                        <p:cTn id="44" dur="1000" fill="hold"/>
                                        <p:tgtEl>
                                          <p:spTgt spid="48"/>
                                        </p:tgtEl>
                                        <p:attrNameLst>
                                          <p:attrName>ppt_x</p:attrName>
                                        </p:attrNameLst>
                                      </p:cBhvr>
                                      <p:tavLst>
                                        <p:tav tm="0">
                                          <p:val>
                                            <p:strVal val="#ppt_x"/>
                                          </p:val>
                                        </p:tav>
                                        <p:tav tm="100000">
                                          <p:val>
                                            <p:strVal val="#ppt_x"/>
                                          </p:val>
                                        </p:tav>
                                      </p:tavLst>
                                    </p:anim>
                                    <p:anim calcmode="lin" valueType="num">
                                      <p:cBhvr>
                                        <p:cTn id="45" dur="1000" fill="hold"/>
                                        <p:tgtEl>
                                          <p:spTgt spid="4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1000"/>
                                        <p:tgtEl>
                                          <p:spTgt spid="49"/>
                                        </p:tgtEl>
                                      </p:cBhvr>
                                    </p:animEffect>
                                    <p:anim calcmode="lin" valueType="num">
                                      <p:cBhvr>
                                        <p:cTn id="49" dur="1000" fill="hold"/>
                                        <p:tgtEl>
                                          <p:spTgt spid="49"/>
                                        </p:tgtEl>
                                        <p:attrNameLst>
                                          <p:attrName>ppt_x</p:attrName>
                                        </p:attrNameLst>
                                      </p:cBhvr>
                                      <p:tavLst>
                                        <p:tav tm="0">
                                          <p:val>
                                            <p:strVal val="#ppt_x"/>
                                          </p:val>
                                        </p:tav>
                                        <p:tav tm="100000">
                                          <p:val>
                                            <p:strVal val="#ppt_x"/>
                                          </p:val>
                                        </p:tav>
                                      </p:tavLst>
                                    </p:anim>
                                    <p:anim calcmode="lin" valueType="num">
                                      <p:cBhvr>
                                        <p:cTn id="50" dur="1000" fill="hold"/>
                                        <p:tgtEl>
                                          <p:spTgt spid="4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1000"/>
                                        <p:tgtEl>
                                          <p:spTgt spid="50"/>
                                        </p:tgtEl>
                                      </p:cBhvr>
                                    </p:animEffect>
                                    <p:anim calcmode="lin" valueType="num">
                                      <p:cBhvr>
                                        <p:cTn id="54" dur="1000" fill="hold"/>
                                        <p:tgtEl>
                                          <p:spTgt spid="50"/>
                                        </p:tgtEl>
                                        <p:attrNameLst>
                                          <p:attrName>ppt_x</p:attrName>
                                        </p:attrNameLst>
                                      </p:cBhvr>
                                      <p:tavLst>
                                        <p:tav tm="0">
                                          <p:val>
                                            <p:strVal val="#ppt_x"/>
                                          </p:val>
                                        </p:tav>
                                        <p:tav tm="100000">
                                          <p:val>
                                            <p:strVal val="#ppt_x"/>
                                          </p:val>
                                        </p:tav>
                                      </p:tavLst>
                                    </p:anim>
                                    <p:anim calcmode="lin" valueType="num">
                                      <p:cBhvr>
                                        <p:cTn id="55" dur="1000" fill="hold"/>
                                        <p:tgtEl>
                                          <p:spTgt spid="5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77160668"/>
              </p:ext>
            </p:extLst>
          </p:nvPr>
        </p:nvGraphicFramePr>
        <p:xfrm>
          <a:off x="2059606" y="159282"/>
          <a:ext cx="7971087" cy="2435825"/>
        </p:xfrm>
        <a:graphic>
          <a:graphicData uri="http://schemas.openxmlformats.org/drawingml/2006/table">
            <a:tbl>
              <a:tblPr firstRow="1" bandRow="1">
                <a:tableStyleId>{8FD4443E-F989-4FC4-A0C8-D5A2AF1F390B}</a:tableStyleId>
              </a:tblPr>
              <a:tblGrid>
                <a:gridCol w="1402247">
                  <a:extLst>
                    <a:ext uri="{9D8B030D-6E8A-4147-A177-3AD203B41FA5}">
                      <a16:colId xmlns:a16="http://schemas.microsoft.com/office/drawing/2014/main" val="494684223"/>
                    </a:ext>
                  </a:extLst>
                </a:gridCol>
                <a:gridCol w="1797046">
                  <a:extLst>
                    <a:ext uri="{9D8B030D-6E8A-4147-A177-3AD203B41FA5}">
                      <a16:colId xmlns:a16="http://schemas.microsoft.com/office/drawing/2014/main" val="1309452110"/>
                    </a:ext>
                  </a:extLst>
                </a:gridCol>
                <a:gridCol w="1772818">
                  <a:extLst>
                    <a:ext uri="{9D8B030D-6E8A-4147-A177-3AD203B41FA5}">
                      <a16:colId xmlns:a16="http://schemas.microsoft.com/office/drawing/2014/main" val="355982585"/>
                    </a:ext>
                  </a:extLst>
                </a:gridCol>
                <a:gridCol w="1657370">
                  <a:extLst>
                    <a:ext uri="{9D8B030D-6E8A-4147-A177-3AD203B41FA5}">
                      <a16:colId xmlns:a16="http://schemas.microsoft.com/office/drawing/2014/main" val="2464342151"/>
                    </a:ext>
                  </a:extLst>
                </a:gridCol>
                <a:gridCol w="1341606">
                  <a:extLst>
                    <a:ext uri="{9D8B030D-6E8A-4147-A177-3AD203B41FA5}">
                      <a16:colId xmlns:a16="http://schemas.microsoft.com/office/drawing/2014/main" val="54646669"/>
                    </a:ext>
                  </a:extLst>
                </a:gridCol>
              </a:tblGrid>
              <a:tr h="347975">
                <a:tc>
                  <a:txBody>
                    <a:bodyPr/>
                    <a:lstStyle/>
                    <a:p>
                      <a:pPr algn="ctr"/>
                      <a:endParaRPr lang="en-US" sz="1600" b="1" dirty="0"/>
                    </a:p>
                  </a:txBody>
                  <a:tcPr/>
                </a:tc>
                <a:tc>
                  <a:txBody>
                    <a:bodyPr/>
                    <a:lstStyle/>
                    <a:p>
                      <a:pPr algn="ctr"/>
                      <a:r>
                        <a:rPr lang="en-US" sz="1600" dirty="0" smtClean="0"/>
                        <a:t>Idea 1</a:t>
                      </a:r>
                      <a:endParaRPr lang="en-US" sz="1600" b="1" dirty="0"/>
                    </a:p>
                  </a:txBody>
                  <a:tcPr/>
                </a:tc>
                <a:tc>
                  <a:txBody>
                    <a:bodyPr/>
                    <a:lstStyle/>
                    <a:p>
                      <a:pPr algn="ctr"/>
                      <a:r>
                        <a:rPr lang="en-US" sz="1600" dirty="0" smtClean="0"/>
                        <a:t>Ideas 2</a:t>
                      </a:r>
                      <a:endParaRPr lang="en-US" sz="1600" b="1" dirty="0"/>
                    </a:p>
                  </a:txBody>
                  <a:tcPr/>
                </a:tc>
                <a:tc>
                  <a:txBody>
                    <a:bodyPr/>
                    <a:lstStyle/>
                    <a:p>
                      <a:pPr algn="ctr"/>
                      <a:r>
                        <a:rPr lang="en-US" sz="1600" dirty="0" smtClean="0"/>
                        <a:t>Idea 3</a:t>
                      </a:r>
                      <a:endParaRPr lang="en-US" sz="1600" b="1" dirty="0"/>
                    </a:p>
                  </a:txBody>
                  <a:tcPr/>
                </a:tc>
                <a:tc>
                  <a:txBody>
                    <a:bodyPr/>
                    <a:lstStyle/>
                    <a:p>
                      <a:pPr algn="ctr"/>
                      <a:r>
                        <a:rPr lang="en-US" sz="1600" dirty="0" smtClean="0"/>
                        <a:t>Time Frame</a:t>
                      </a:r>
                      <a:endParaRPr lang="en-US" sz="1600" b="1" dirty="0"/>
                    </a:p>
                  </a:txBody>
                  <a:tcPr/>
                </a:tc>
                <a:extLst>
                  <a:ext uri="{0D108BD9-81ED-4DB2-BD59-A6C34878D82A}">
                    <a16:rowId xmlns:a16="http://schemas.microsoft.com/office/drawing/2014/main" val="4223706649"/>
                  </a:ext>
                </a:extLst>
              </a:tr>
              <a:tr h="347975">
                <a:tc>
                  <a:txBody>
                    <a:bodyPr/>
                    <a:lstStyle/>
                    <a:p>
                      <a:pPr algn="ctr"/>
                      <a:r>
                        <a:rPr lang="en-US" sz="1600" b="1" dirty="0" smtClean="0"/>
                        <a:t>Person 1</a:t>
                      </a:r>
                      <a:endParaRPr lang="en-US" sz="1600" b="1" dirty="0"/>
                    </a:p>
                  </a:txBody>
                  <a:tcPr/>
                </a:tc>
                <a:tc>
                  <a:txBody>
                    <a:bodyPr/>
                    <a:lstStyle/>
                    <a:p>
                      <a:pPr algn="ctr"/>
                      <a:endParaRPr lang="en-US" sz="1600" b="1" dirty="0"/>
                    </a:p>
                  </a:txBody>
                  <a:tcPr/>
                </a:tc>
                <a:tc>
                  <a:txBody>
                    <a:bodyPr/>
                    <a:lstStyle/>
                    <a:p>
                      <a:pPr algn="ctr"/>
                      <a:endParaRPr lang="en-US" sz="1600" b="1" dirty="0"/>
                    </a:p>
                  </a:txBody>
                  <a:tcPr/>
                </a:tc>
                <a:tc>
                  <a:txBody>
                    <a:bodyPr/>
                    <a:lstStyle/>
                    <a:p>
                      <a:pPr algn="ctr"/>
                      <a:endParaRPr lang="en-US" sz="1600" b="1" dirty="0"/>
                    </a:p>
                  </a:txBody>
                  <a:tcPr/>
                </a:tc>
                <a:tc>
                  <a:txBody>
                    <a:bodyPr/>
                    <a:lstStyle/>
                    <a:p>
                      <a:pPr algn="ctr"/>
                      <a:r>
                        <a:rPr lang="en-US" sz="1600" b="1" dirty="0" smtClean="0"/>
                        <a:t>5</a:t>
                      </a:r>
                      <a:endParaRPr lang="en-US" sz="1600" b="1" dirty="0"/>
                    </a:p>
                  </a:txBody>
                  <a:tcPr/>
                </a:tc>
                <a:extLst>
                  <a:ext uri="{0D108BD9-81ED-4DB2-BD59-A6C34878D82A}">
                    <a16:rowId xmlns:a16="http://schemas.microsoft.com/office/drawing/2014/main" val="3549865406"/>
                  </a:ext>
                </a:extLst>
              </a:tr>
              <a:tr h="347975">
                <a:tc>
                  <a:txBody>
                    <a:bodyPr/>
                    <a:lstStyle/>
                    <a:p>
                      <a:pPr algn="ctr"/>
                      <a:r>
                        <a:rPr lang="en-US" sz="1600" b="1" dirty="0" smtClean="0"/>
                        <a:t>Person 2</a:t>
                      </a:r>
                      <a:endParaRPr lang="en-US" sz="1600" b="1" dirty="0"/>
                    </a:p>
                  </a:txBody>
                  <a:tcPr/>
                </a:tc>
                <a:tc>
                  <a:txBody>
                    <a:bodyPr/>
                    <a:lstStyle/>
                    <a:p>
                      <a:pPr algn="ctr"/>
                      <a:endParaRPr lang="en-US" sz="1600" b="1" dirty="0"/>
                    </a:p>
                  </a:txBody>
                  <a:tcPr/>
                </a:tc>
                <a:tc>
                  <a:txBody>
                    <a:bodyPr/>
                    <a:lstStyle/>
                    <a:p>
                      <a:pPr algn="ctr"/>
                      <a:endParaRPr lang="en-US" sz="1600" b="1" dirty="0"/>
                    </a:p>
                  </a:txBody>
                  <a:tcPr/>
                </a:tc>
                <a:tc>
                  <a:txBody>
                    <a:bodyPr/>
                    <a:lstStyle/>
                    <a:p>
                      <a:pPr algn="ctr"/>
                      <a:endParaRPr lang="en-US" sz="1600" b="1" dirty="0"/>
                    </a:p>
                  </a:txBody>
                  <a:tcPr/>
                </a:tc>
                <a:tc>
                  <a:txBody>
                    <a:bodyPr/>
                    <a:lstStyle/>
                    <a:p>
                      <a:pPr algn="ctr"/>
                      <a:r>
                        <a:rPr lang="en-US" sz="1600" b="1" dirty="0" smtClean="0"/>
                        <a:t>5</a:t>
                      </a:r>
                      <a:endParaRPr lang="en-US" sz="1600" b="1" dirty="0"/>
                    </a:p>
                  </a:txBody>
                  <a:tcPr/>
                </a:tc>
                <a:extLst>
                  <a:ext uri="{0D108BD9-81ED-4DB2-BD59-A6C34878D82A}">
                    <a16:rowId xmlns:a16="http://schemas.microsoft.com/office/drawing/2014/main" val="4193141985"/>
                  </a:ext>
                </a:extLst>
              </a:tr>
              <a:tr h="347975">
                <a:tc>
                  <a:txBody>
                    <a:bodyPr/>
                    <a:lstStyle/>
                    <a:p>
                      <a:pPr algn="ctr"/>
                      <a:r>
                        <a:rPr lang="en-US" sz="1600" b="1" dirty="0" smtClean="0"/>
                        <a:t>Person 3</a:t>
                      </a:r>
                      <a:endParaRPr lang="en-US" sz="1600" b="1" dirty="0"/>
                    </a:p>
                  </a:txBody>
                  <a:tcPr/>
                </a:tc>
                <a:tc>
                  <a:txBody>
                    <a:bodyPr/>
                    <a:lstStyle/>
                    <a:p>
                      <a:pPr algn="ctr"/>
                      <a:endParaRPr lang="en-US" sz="1600" b="1" dirty="0"/>
                    </a:p>
                  </a:txBody>
                  <a:tcPr/>
                </a:tc>
                <a:tc>
                  <a:txBody>
                    <a:bodyPr/>
                    <a:lstStyle/>
                    <a:p>
                      <a:pPr algn="ctr"/>
                      <a:endParaRPr lang="en-US" sz="1600" b="1" dirty="0"/>
                    </a:p>
                  </a:txBody>
                  <a:tcPr/>
                </a:tc>
                <a:tc>
                  <a:txBody>
                    <a:bodyPr/>
                    <a:lstStyle/>
                    <a:p>
                      <a:pPr algn="ctr"/>
                      <a:endParaRPr lang="en-US" sz="1600" b="1" dirty="0"/>
                    </a:p>
                  </a:txBody>
                  <a:tcPr/>
                </a:tc>
                <a:tc>
                  <a:txBody>
                    <a:bodyPr/>
                    <a:lstStyle/>
                    <a:p>
                      <a:pPr algn="ctr"/>
                      <a:r>
                        <a:rPr lang="en-US" sz="1600" b="1" dirty="0" smtClean="0"/>
                        <a:t>5</a:t>
                      </a:r>
                      <a:endParaRPr lang="en-US" sz="1600" b="1" dirty="0"/>
                    </a:p>
                  </a:txBody>
                  <a:tcPr/>
                </a:tc>
                <a:extLst>
                  <a:ext uri="{0D108BD9-81ED-4DB2-BD59-A6C34878D82A}">
                    <a16:rowId xmlns:a16="http://schemas.microsoft.com/office/drawing/2014/main" val="3294236824"/>
                  </a:ext>
                </a:extLst>
              </a:tr>
              <a:tr h="347975">
                <a:tc>
                  <a:txBody>
                    <a:bodyPr/>
                    <a:lstStyle/>
                    <a:p>
                      <a:pPr algn="ctr"/>
                      <a:r>
                        <a:rPr lang="en-US" sz="1600" b="1" dirty="0" smtClean="0"/>
                        <a:t>Person 4</a:t>
                      </a:r>
                      <a:endParaRPr lang="en-US" sz="1600" b="1" dirty="0"/>
                    </a:p>
                  </a:txBody>
                  <a:tcPr/>
                </a:tc>
                <a:tc>
                  <a:txBody>
                    <a:bodyPr/>
                    <a:lstStyle/>
                    <a:p>
                      <a:pPr algn="ctr"/>
                      <a:endParaRPr lang="en-US" sz="1600" b="1"/>
                    </a:p>
                  </a:txBody>
                  <a:tcPr/>
                </a:tc>
                <a:tc>
                  <a:txBody>
                    <a:bodyPr/>
                    <a:lstStyle/>
                    <a:p>
                      <a:pPr algn="ctr"/>
                      <a:endParaRPr lang="en-US" sz="1600" b="1" dirty="0"/>
                    </a:p>
                  </a:txBody>
                  <a:tcPr/>
                </a:tc>
                <a:tc>
                  <a:txBody>
                    <a:bodyPr/>
                    <a:lstStyle/>
                    <a:p>
                      <a:pPr algn="ctr"/>
                      <a:endParaRPr lang="en-US" sz="1600" b="1" dirty="0"/>
                    </a:p>
                  </a:txBody>
                  <a:tcPr/>
                </a:tc>
                <a:tc>
                  <a:txBody>
                    <a:bodyPr/>
                    <a:lstStyle/>
                    <a:p>
                      <a:pPr algn="ctr"/>
                      <a:r>
                        <a:rPr lang="en-US" sz="1600" b="1" dirty="0" smtClean="0"/>
                        <a:t>5</a:t>
                      </a:r>
                      <a:endParaRPr lang="en-US" sz="1600" b="1" dirty="0"/>
                    </a:p>
                  </a:txBody>
                  <a:tcPr/>
                </a:tc>
                <a:extLst>
                  <a:ext uri="{0D108BD9-81ED-4DB2-BD59-A6C34878D82A}">
                    <a16:rowId xmlns:a16="http://schemas.microsoft.com/office/drawing/2014/main" val="3312629623"/>
                  </a:ext>
                </a:extLst>
              </a:tr>
              <a:tr h="347975">
                <a:tc>
                  <a:txBody>
                    <a:bodyPr/>
                    <a:lstStyle/>
                    <a:p>
                      <a:pPr algn="ctr"/>
                      <a:r>
                        <a:rPr lang="en-US" sz="1600" b="1" dirty="0" smtClean="0"/>
                        <a:t>Person 5</a:t>
                      </a:r>
                      <a:endParaRPr lang="en-US" sz="1600" b="1" dirty="0"/>
                    </a:p>
                  </a:txBody>
                  <a:tcPr/>
                </a:tc>
                <a:tc>
                  <a:txBody>
                    <a:bodyPr/>
                    <a:lstStyle/>
                    <a:p>
                      <a:pPr algn="ctr"/>
                      <a:endParaRPr lang="en-US" sz="1600" b="1"/>
                    </a:p>
                  </a:txBody>
                  <a:tcPr/>
                </a:tc>
                <a:tc>
                  <a:txBody>
                    <a:bodyPr/>
                    <a:lstStyle/>
                    <a:p>
                      <a:pPr algn="ctr"/>
                      <a:endParaRPr lang="en-US" sz="1600" b="1"/>
                    </a:p>
                  </a:txBody>
                  <a:tcPr/>
                </a:tc>
                <a:tc>
                  <a:txBody>
                    <a:bodyPr/>
                    <a:lstStyle/>
                    <a:p>
                      <a:pPr algn="ctr"/>
                      <a:endParaRPr lang="en-US" sz="1600" b="1" dirty="0"/>
                    </a:p>
                  </a:txBody>
                  <a:tcPr/>
                </a:tc>
                <a:tc>
                  <a:txBody>
                    <a:bodyPr/>
                    <a:lstStyle/>
                    <a:p>
                      <a:pPr algn="ctr"/>
                      <a:r>
                        <a:rPr lang="en-US" sz="1600" b="1" dirty="0" smtClean="0"/>
                        <a:t>5</a:t>
                      </a:r>
                      <a:endParaRPr lang="en-US" sz="1600" b="1" dirty="0"/>
                    </a:p>
                  </a:txBody>
                  <a:tcPr/>
                </a:tc>
                <a:extLst>
                  <a:ext uri="{0D108BD9-81ED-4DB2-BD59-A6C34878D82A}">
                    <a16:rowId xmlns:a16="http://schemas.microsoft.com/office/drawing/2014/main" val="3279509470"/>
                  </a:ext>
                </a:extLst>
              </a:tr>
              <a:tr h="347975">
                <a:tc>
                  <a:txBody>
                    <a:bodyPr/>
                    <a:lstStyle/>
                    <a:p>
                      <a:pPr algn="ctr"/>
                      <a:r>
                        <a:rPr lang="en-US" sz="1600" b="1" dirty="0" smtClean="0"/>
                        <a:t>Person 6</a:t>
                      </a:r>
                      <a:endParaRPr lang="en-US" sz="1600" b="1" dirty="0"/>
                    </a:p>
                  </a:txBody>
                  <a:tcPr/>
                </a:tc>
                <a:tc>
                  <a:txBody>
                    <a:bodyPr/>
                    <a:lstStyle/>
                    <a:p>
                      <a:pPr algn="ctr"/>
                      <a:endParaRPr lang="en-US" sz="1600" b="1"/>
                    </a:p>
                  </a:txBody>
                  <a:tcPr/>
                </a:tc>
                <a:tc>
                  <a:txBody>
                    <a:bodyPr/>
                    <a:lstStyle/>
                    <a:p>
                      <a:pPr algn="ctr"/>
                      <a:endParaRPr lang="en-US" sz="1600" b="1"/>
                    </a:p>
                  </a:txBody>
                  <a:tcPr/>
                </a:tc>
                <a:tc>
                  <a:txBody>
                    <a:bodyPr/>
                    <a:lstStyle/>
                    <a:p>
                      <a:pPr algn="ctr"/>
                      <a:endParaRPr lang="en-US" sz="1600" b="1" dirty="0"/>
                    </a:p>
                  </a:txBody>
                  <a:tcPr/>
                </a:tc>
                <a:tc>
                  <a:txBody>
                    <a:bodyPr/>
                    <a:lstStyle/>
                    <a:p>
                      <a:pPr algn="ctr"/>
                      <a:r>
                        <a:rPr lang="en-US" sz="1600" b="1" dirty="0" smtClean="0"/>
                        <a:t>5</a:t>
                      </a:r>
                      <a:endParaRPr lang="en-US" sz="1600" b="1" dirty="0"/>
                    </a:p>
                  </a:txBody>
                  <a:tcPr/>
                </a:tc>
                <a:extLst>
                  <a:ext uri="{0D108BD9-81ED-4DB2-BD59-A6C34878D82A}">
                    <a16:rowId xmlns:a16="http://schemas.microsoft.com/office/drawing/2014/main" val="1019172853"/>
                  </a:ext>
                </a:extLst>
              </a:tr>
            </a:tbl>
          </a:graphicData>
        </a:graphic>
      </p:graphicFrame>
      <p:sp>
        <p:nvSpPr>
          <p:cNvPr id="3" name="TextBox 2"/>
          <p:cNvSpPr txBox="1"/>
          <p:nvPr/>
        </p:nvSpPr>
        <p:spPr>
          <a:xfrm>
            <a:off x="1274831" y="2729897"/>
            <a:ext cx="10044333" cy="1200329"/>
          </a:xfrm>
          <a:prstGeom prst="rect">
            <a:avLst/>
          </a:prstGeom>
          <a:noFill/>
        </p:spPr>
        <p:txBody>
          <a:bodyPr wrap="square" rtlCol="0">
            <a:spAutoFit/>
          </a:bodyPr>
          <a:lstStyle/>
          <a:p>
            <a:pPr algn="ctr"/>
            <a:r>
              <a:rPr lang="en-US" sz="3600" b="1" dirty="0" smtClean="0">
                <a:solidFill>
                  <a:srgbClr val="002060"/>
                </a:solidFill>
              </a:rPr>
              <a:t>After 6 rounds the number of ideas will be</a:t>
            </a:r>
          </a:p>
          <a:p>
            <a:pPr algn="ctr"/>
            <a:r>
              <a:rPr lang="en-US" sz="3600" b="1" dirty="0" smtClean="0">
                <a:solidFill>
                  <a:srgbClr val="002060"/>
                </a:solidFill>
              </a:rPr>
              <a:t>18 X 6 = 108 Ideas</a:t>
            </a:r>
            <a:endParaRPr lang="en-US" sz="3600" b="1" dirty="0">
              <a:solidFill>
                <a:srgbClr val="002060"/>
              </a:solidFill>
            </a:endParaRPr>
          </a:p>
        </p:txBody>
      </p:sp>
      <p:grpSp>
        <p:nvGrpSpPr>
          <p:cNvPr id="14" name="Group 13"/>
          <p:cNvGrpSpPr/>
          <p:nvPr/>
        </p:nvGrpSpPr>
        <p:grpSpPr>
          <a:xfrm>
            <a:off x="2175164" y="3930226"/>
            <a:ext cx="9939120" cy="2911323"/>
            <a:chOff x="2175164" y="3930226"/>
            <a:chExt cx="9939120" cy="2911323"/>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434" y="4793674"/>
              <a:ext cx="2228850" cy="2047875"/>
            </a:xfrm>
            <a:prstGeom prst="rect">
              <a:avLst/>
            </a:prstGeom>
          </p:spPr>
        </p:pic>
        <p:cxnSp>
          <p:nvCxnSpPr>
            <p:cNvPr id="6" name="Curved Connector 5"/>
            <p:cNvCxnSpPr>
              <a:stCxn id="3" idx="2"/>
            </p:cNvCxnSpPr>
            <p:nvPr/>
          </p:nvCxnSpPr>
          <p:spPr>
            <a:xfrm rot="5400000">
              <a:off x="4649485" y="3367833"/>
              <a:ext cx="1085120" cy="2209906"/>
            </a:xfrm>
            <a:prstGeom prst="curvedConnector2">
              <a:avLst/>
            </a:prstGeom>
            <a:ln w="76200">
              <a:tailEnd type="triangle"/>
            </a:ln>
          </p:spPr>
          <p:style>
            <a:lnRef idx="1">
              <a:schemeClr val="dk1"/>
            </a:lnRef>
            <a:fillRef idx="0">
              <a:schemeClr val="dk1"/>
            </a:fillRef>
            <a:effectRef idx="0">
              <a:schemeClr val="dk1"/>
            </a:effectRef>
            <a:fontRef idx="minor">
              <a:schemeClr val="tx1"/>
            </a:fontRef>
          </p:style>
        </p:cxnSp>
        <p:cxnSp>
          <p:nvCxnSpPr>
            <p:cNvPr id="8" name="Curved Connector 7"/>
            <p:cNvCxnSpPr/>
            <p:nvPr/>
          </p:nvCxnSpPr>
          <p:spPr>
            <a:xfrm>
              <a:off x="6296997" y="3930226"/>
              <a:ext cx="3643534" cy="1327575"/>
            </a:xfrm>
            <a:prstGeom prst="curvedConnector3">
              <a:avLst>
                <a:gd name="adj1" fmla="val 50000"/>
              </a:avLst>
            </a:prstGeom>
            <a:ln w="762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2175164" y="4793674"/>
              <a:ext cx="1662545" cy="928254"/>
            </a:xfrm>
            <a:prstGeom prst="rect">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Best Ideas</a:t>
              </a:r>
              <a:endParaRPr lang="en-US" sz="2800" b="1" dirty="0">
                <a:solidFill>
                  <a:schemeClr val="tx1"/>
                </a:solidFill>
              </a:endParaRPr>
            </a:p>
          </p:txBody>
        </p:sp>
        <p:sp>
          <p:nvSpPr>
            <p:cNvPr id="10" name="Rectangle 9"/>
            <p:cNvSpPr/>
            <p:nvPr/>
          </p:nvSpPr>
          <p:spPr>
            <a:xfrm>
              <a:off x="8118764" y="5256503"/>
              <a:ext cx="1662545" cy="928254"/>
            </a:xfrm>
            <a:prstGeom prst="rect">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Bad Ideas</a:t>
              </a:r>
              <a:endParaRPr lang="en-US" sz="2800" b="1" dirty="0">
                <a:solidFill>
                  <a:schemeClr val="tx1"/>
                </a:solidFill>
              </a:endParaRPr>
            </a:p>
          </p:txBody>
        </p:sp>
      </p:grpSp>
    </p:spTree>
    <p:extLst>
      <p:ext uri="{BB962C8B-B14F-4D97-AF65-F5344CB8AC3E}">
        <p14:creationId xmlns:p14="http://schemas.microsoft.com/office/powerpoint/2010/main" val="18316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8878" y="0"/>
            <a:ext cx="2871299" cy="584775"/>
          </a:xfrm>
          <a:prstGeom prst="rect">
            <a:avLst/>
          </a:prstGeom>
          <a:noFill/>
        </p:spPr>
        <p:txBody>
          <a:bodyPr wrap="none" rtlCol="0">
            <a:spAutoFit/>
          </a:bodyPr>
          <a:lstStyle/>
          <a:p>
            <a:r>
              <a:rPr lang="en-US" sz="3200" b="1" dirty="0" smtClean="0">
                <a:solidFill>
                  <a:srgbClr val="002060"/>
                </a:solidFill>
              </a:rPr>
              <a:t>Brainstorming</a:t>
            </a:r>
            <a:endParaRPr lang="en-US" sz="3200" b="1" dirty="0">
              <a:solidFill>
                <a:srgbClr val="002060"/>
              </a:solidFill>
            </a:endParaRPr>
          </a:p>
        </p:txBody>
      </p:sp>
      <p:sp>
        <p:nvSpPr>
          <p:cNvPr id="3" name="Rectangle 2"/>
          <p:cNvSpPr/>
          <p:nvPr/>
        </p:nvSpPr>
        <p:spPr>
          <a:xfrm>
            <a:off x="1568878" y="584775"/>
            <a:ext cx="10623122" cy="1077218"/>
          </a:xfrm>
          <a:prstGeom prst="rect">
            <a:avLst/>
          </a:prstGeom>
        </p:spPr>
        <p:txBody>
          <a:bodyPr wrap="square">
            <a:spAutoFit/>
          </a:bodyPr>
          <a:lstStyle/>
          <a:p>
            <a:pPr algn="just"/>
            <a:r>
              <a:rPr lang="en-US" sz="3200" b="1" dirty="0">
                <a:solidFill>
                  <a:srgbClr val="FF3399"/>
                </a:solidFill>
              </a:rPr>
              <a:t>Brainstorming is an intuitive method for generating large number of ideas for the given problem.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24" y="2007176"/>
            <a:ext cx="3560655" cy="1719697"/>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470" y="2007175"/>
            <a:ext cx="3560655" cy="1719697"/>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0545" y="1953660"/>
            <a:ext cx="3671455" cy="1773211"/>
          </a:xfrm>
          <a:prstGeom prst="rect">
            <a:avLst/>
          </a:prstGeom>
        </p:spPr>
      </p:pic>
      <p:grpSp>
        <p:nvGrpSpPr>
          <p:cNvPr id="19" name="Group 18"/>
          <p:cNvGrpSpPr/>
          <p:nvPr/>
        </p:nvGrpSpPr>
        <p:grpSpPr>
          <a:xfrm>
            <a:off x="1336962" y="3726873"/>
            <a:ext cx="3260645" cy="2828165"/>
            <a:chOff x="1336962" y="3726873"/>
            <a:chExt cx="3260645" cy="2828165"/>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6962" y="4526973"/>
              <a:ext cx="1766455" cy="1766455"/>
            </a:xfrm>
            <a:prstGeom prst="rect">
              <a:avLst/>
            </a:prstGeom>
          </p:spPr>
        </p:pic>
        <p:cxnSp>
          <p:nvCxnSpPr>
            <p:cNvPr id="12" name="Straight Arrow Connector 11"/>
            <p:cNvCxnSpPr>
              <a:stCxn id="4" idx="2"/>
              <a:endCxn id="8" idx="0"/>
            </p:cNvCxnSpPr>
            <p:nvPr/>
          </p:nvCxnSpPr>
          <p:spPr>
            <a:xfrm>
              <a:off x="2116152" y="3726873"/>
              <a:ext cx="104038" cy="8001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588724" y="6031818"/>
              <a:ext cx="2008883" cy="523220"/>
            </a:xfrm>
            <a:prstGeom prst="rect">
              <a:avLst/>
            </a:prstGeom>
            <a:noFill/>
          </p:spPr>
          <p:txBody>
            <a:bodyPr wrap="none" rtlCol="0">
              <a:spAutoFit/>
            </a:bodyPr>
            <a:lstStyle/>
            <a:p>
              <a:r>
                <a:rPr lang="en-US" sz="2800" b="1" dirty="0" smtClean="0">
                  <a:solidFill>
                    <a:srgbClr val="990099"/>
                  </a:solidFill>
                </a:rPr>
                <a:t>Moderator</a:t>
              </a:r>
              <a:endParaRPr lang="en-US" sz="2800" b="1" dirty="0">
                <a:solidFill>
                  <a:srgbClr val="990099"/>
                </a:solidFill>
              </a:endParaRPr>
            </a:p>
          </p:txBody>
        </p:sp>
      </p:grpSp>
      <p:grpSp>
        <p:nvGrpSpPr>
          <p:cNvPr id="20" name="Group 19"/>
          <p:cNvGrpSpPr/>
          <p:nvPr/>
        </p:nvGrpSpPr>
        <p:grpSpPr>
          <a:xfrm>
            <a:off x="5405003" y="3726872"/>
            <a:ext cx="3381858" cy="2639292"/>
            <a:chOff x="5405003" y="3726872"/>
            <a:chExt cx="3381858" cy="2639292"/>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5003" y="4599709"/>
              <a:ext cx="1766455" cy="1766455"/>
            </a:xfrm>
            <a:prstGeom prst="rect">
              <a:avLst/>
            </a:prstGeom>
          </p:spPr>
        </p:pic>
        <p:cxnSp>
          <p:nvCxnSpPr>
            <p:cNvPr id="14" name="Straight Arrow Connector 13"/>
            <p:cNvCxnSpPr>
              <a:stCxn id="6" idx="2"/>
              <a:endCxn id="9" idx="0"/>
            </p:cNvCxnSpPr>
            <p:nvPr/>
          </p:nvCxnSpPr>
          <p:spPr>
            <a:xfrm>
              <a:off x="6091798" y="3726872"/>
              <a:ext cx="196433" cy="87283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6777978" y="5842944"/>
              <a:ext cx="2008883" cy="523220"/>
            </a:xfrm>
            <a:prstGeom prst="rect">
              <a:avLst/>
            </a:prstGeom>
            <a:noFill/>
          </p:spPr>
          <p:txBody>
            <a:bodyPr wrap="none" rtlCol="0">
              <a:spAutoFit/>
            </a:bodyPr>
            <a:lstStyle/>
            <a:p>
              <a:r>
                <a:rPr lang="en-US" sz="2800" b="1" dirty="0" smtClean="0">
                  <a:solidFill>
                    <a:srgbClr val="990099"/>
                  </a:solidFill>
                </a:rPr>
                <a:t>Moderator</a:t>
              </a:r>
              <a:endParaRPr lang="en-US" sz="2800" b="1" dirty="0">
                <a:solidFill>
                  <a:srgbClr val="990099"/>
                </a:solidFill>
              </a:endParaRPr>
            </a:p>
          </p:txBody>
        </p:sp>
      </p:grpSp>
      <p:grpSp>
        <p:nvGrpSpPr>
          <p:cNvPr id="21" name="Group 20"/>
          <p:cNvGrpSpPr/>
          <p:nvPr/>
        </p:nvGrpSpPr>
        <p:grpSpPr>
          <a:xfrm>
            <a:off x="9473044" y="3726872"/>
            <a:ext cx="2753722" cy="2912107"/>
            <a:chOff x="9473044" y="3726872"/>
            <a:chExt cx="2753722" cy="2912107"/>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3044" y="4526973"/>
              <a:ext cx="1766455" cy="1766455"/>
            </a:xfrm>
            <a:prstGeom prst="rect">
              <a:avLst/>
            </a:prstGeom>
          </p:spPr>
        </p:pic>
        <p:cxnSp>
          <p:nvCxnSpPr>
            <p:cNvPr id="15" name="Straight Arrow Connector 14"/>
            <p:cNvCxnSpPr/>
            <p:nvPr/>
          </p:nvCxnSpPr>
          <p:spPr>
            <a:xfrm>
              <a:off x="10173711" y="3726872"/>
              <a:ext cx="196433" cy="87283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217883" y="6115759"/>
              <a:ext cx="2008883" cy="523220"/>
            </a:xfrm>
            <a:prstGeom prst="rect">
              <a:avLst/>
            </a:prstGeom>
            <a:noFill/>
          </p:spPr>
          <p:txBody>
            <a:bodyPr wrap="none" rtlCol="0">
              <a:spAutoFit/>
            </a:bodyPr>
            <a:lstStyle/>
            <a:p>
              <a:r>
                <a:rPr lang="en-US" sz="2800" b="1" dirty="0" smtClean="0">
                  <a:solidFill>
                    <a:srgbClr val="990099"/>
                  </a:solidFill>
                </a:rPr>
                <a:t>Moderator</a:t>
              </a:r>
              <a:endParaRPr lang="en-US" sz="2800" b="1" dirty="0">
                <a:solidFill>
                  <a:srgbClr val="990099"/>
                </a:solidFill>
              </a:endParaRPr>
            </a:p>
          </p:txBody>
        </p:sp>
      </p:grpSp>
    </p:spTree>
    <p:extLst>
      <p:ext uri="{BB962C8B-B14F-4D97-AF65-F5344CB8AC3E}">
        <p14:creationId xmlns:p14="http://schemas.microsoft.com/office/powerpoint/2010/main" val="405736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0146" y="0"/>
            <a:ext cx="4650632" cy="707886"/>
          </a:xfrm>
          <a:prstGeom prst="rect">
            <a:avLst/>
          </a:prstGeom>
          <a:noFill/>
        </p:spPr>
        <p:txBody>
          <a:bodyPr wrap="none" rtlCol="0">
            <a:spAutoFit/>
          </a:bodyPr>
          <a:lstStyle/>
          <a:p>
            <a:r>
              <a:rPr lang="en-US" sz="4000" b="1" dirty="0" smtClean="0">
                <a:solidFill>
                  <a:srgbClr val="990099"/>
                </a:solidFill>
              </a:rPr>
              <a:t>Role of moderator</a:t>
            </a:r>
            <a:endParaRPr lang="en-US" sz="4000" b="1" dirty="0">
              <a:solidFill>
                <a:srgbClr val="990099"/>
              </a:solidFill>
            </a:endParaRPr>
          </a:p>
        </p:txBody>
      </p:sp>
      <p:sp>
        <p:nvSpPr>
          <p:cNvPr id="3" name="Rectangle 2"/>
          <p:cNvSpPr/>
          <p:nvPr/>
        </p:nvSpPr>
        <p:spPr>
          <a:xfrm>
            <a:off x="1510146" y="819880"/>
            <a:ext cx="10557164" cy="1384995"/>
          </a:xfrm>
          <a:prstGeom prst="rect">
            <a:avLst/>
          </a:prstGeom>
        </p:spPr>
        <p:txBody>
          <a:bodyPr wrap="square">
            <a:spAutoFit/>
          </a:bodyPr>
          <a:lstStyle/>
          <a:p>
            <a:pPr algn="just"/>
            <a:r>
              <a:rPr lang="en-US" sz="2800" b="1" dirty="0">
                <a:solidFill>
                  <a:srgbClr val="669900"/>
                </a:solidFill>
              </a:rPr>
              <a:t>to ensure that one or more individuals do not enforce their ideas on others and that everyone feels free to express any idea they have in </a:t>
            </a:r>
            <a:r>
              <a:rPr lang="en-US" sz="2800" b="1" dirty="0" smtClean="0">
                <a:solidFill>
                  <a:srgbClr val="669900"/>
                </a:solidFill>
              </a:rPr>
              <a:t>mind</a:t>
            </a:r>
            <a:endParaRPr lang="en-US" sz="2800" b="1" dirty="0">
              <a:solidFill>
                <a:srgbClr val="6699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146" y="2316869"/>
            <a:ext cx="4181990" cy="418199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886" y="2658334"/>
            <a:ext cx="5026521" cy="3603921"/>
          </a:xfrm>
          <a:prstGeom prst="rect">
            <a:avLst/>
          </a:prstGeom>
        </p:spPr>
      </p:pic>
    </p:spTree>
    <p:extLst>
      <p:ext uri="{BB962C8B-B14F-4D97-AF65-F5344CB8AC3E}">
        <p14:creationId xmlns:p14="http://schemas.microsoft.com/office/powerpoint/2010/main" val="29754116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4265879" y="717828"/>
            <a:ext cx="4345154" cy="2461090"/>
            <a:chOff x="4265879" y="717828"/>
            <a:chExt cx="4345154" cy="246109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927" y="717828"/>
              <a:ext cx="2889106" cy="2461090"/>
            </a:xfrm>
            <a:prstGeom prst="rect">
              <a:avLst/>
            </a:prstGeom>
          </p:spPr>
        </p:pic>
        <p:cxnSp>
          <p:nvCxnSpPr>
            <p:cNvPr id="5" name="Curved Connector 4"/>
            <p:cNvCxnSpPr/>
            <p:nvPr/>
          </p:nvCxnSpPr>
          <p:spPr>
            <a:xfrm>
              <a:off x="4265879" y="1247975"/>
              <a:ext cx="1456048" cy="584821"/>
            </a:xfrm>
            <a:prstGeom prst="curvedConnector3">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770487" y="386442"/>
            <a:ext cx="4312399" cy="3322623"/>
            <a:chOff x="770487" y="386442"/>
            <a:chExt cx="4312399" cy="332262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33" y="386442"/>
              <a:ext cx="2476846" cy="2676899"/>
            </a:xfrm>
            <a:prstGeom prst="rect">
              <a:avLst/>
            </a:prstGeom>
          </p:spPr>
        </p:pic>
        <p:sp>
          <p:nvSpPr>
            <p:cNvPr id="7" name="TextBox 6"/>
            <p:cNvSpPr txBox="1"/>
            <p:nvPr/>
          </p:nvSpPr>
          <p:spPr>
            <a:xfrm>
              <a:off x="770487" y="3185845"/>
              <a:ext cx="4312399" cy="523220"/>
            </a:xfrm>
            <a:prstGeom prst="rect">
              <a:avLst/>
            </a:prstGeom>
            <a:noFill/>
          </p:spPr>
          <p:txBody>
            <a:bodyPr wrap="none" rtlCol="0">
              <a:spAutoFit/>
            </a:bodyPr>
            <a:lstStyle/>
            <a:p>
              <a:r>
                <a:rPr lang="en-US" sz="2800" b="1" dirty="0" smtClean="0"/>
                <a:t>20 to 30 minutes session</a:t>
              </a:r>
              <a:endParaRPr lang="en-US" sz="2800" b="1" dirty="0"/>
            </a:p>
          </p:txBody>
        </p:sp>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652" y="4305554"/>
            <a:ext cx="2143125" cy="2143125"/>
          </a:xfrm>
          <a:prstGeom prst="rect">
            <a:avLst/>
          </a:prstGeom>
        </p:spPr>
      </p:pic>
      <p:grpSp>
        <p:nvGrpSpPr>
          <p:cNvPr id="41" name="Group 40"/>
          <p:cNvGrpSpPr/>
          <p:nvPr/>
        </p:nvGrpSpPr>
        <p:grpSpPr>
          <a:xfrm>
            <a:off x="7166480" y="717827"/>
            <a:ext cx="4830040" cy="2208457"/>
            <a:chOff x="7166480" y="717827"/>
            <a:chExt cx="4830040" cy="2208457"/>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3640" y="1247975"/>
              <a:ext cx="2692880" cy="1678309"/>
            </a:xfrm>
            <a:prstGeom prst="rect">
              <a:avLst/>
            </a:prstGeom>
          </p:spPr>
        </p:pic>
        <p:cxnSp>
          <p:nvCxnSpPr>
            <p:cNvPr id="20" name="Curved Connector 19"/>
            <p:cNvCxnSpPr>
              <a:stCxn id="3" idx="0"/>
            </p:cNvCxnSpPr>
            <p:nvPr/>
          </p:nvCxnSpPr>
          <p:spPr>
            <a:xfrm rot="16200000" flipH="1">
              <a:off x="7731528" y="152779"/>
              <a:ext cx="1007063" cy="2137160"/>
            </a:xfrm>
            <a:prstGeom prst="curvedConnector4">
              <a:avLst>
                <a:gd name="adj1" fmla="val -22700"/>
                <a:gd name="adj2" fmla="val 83796"/>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42" name="Group 41"/>
          <p:cNvGrpSpPr/>
          <p:nvPr/>
        </p:nvGrpSpPr>
        <p:grpSpPr>
          <a:xfrm>
            <a:off x="5082886" y="4040451"/>
            <a:ext cx="3152173" cy="2568167"/>
            <a:chOff x="5082886" y="4040451"/>
            <a:chExt cx="3152173" cy="2568167"/>
          </a:xfrm>
        </p:grpSpPr>
        <p:sp>
          <p:nvSpPr>
            <p:cNvPr id="29" name="Flowchart: Connector 28"/>
            <p:cNvSpPr/>
            <p:nvPr/>
          </p:nvSpPr>
          <p:spPr>
            <a:xfrm>
              <a:off x="5082886" y="4040451"/>
              <a:ext cx="3152173" cy="2568167"/>
            </a:xfrm>
            <a:prstGeom prst="flowChartConnector">
              <a:avLst/>
            </a:prstGeom>
            <a:solidFill>
              <a:schemeClr val="bg2">
                <a:lumMod val="9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That will never work</a:t>
              </a:r>
              <a:endParaRPr lang="en-US" sz="3600" b="1" dirty="0">
                <a:solidFill>
                  <a:schemeClr val="tx1"/>
                </a:solidFill>
              </a:endParaRPr>
            </a:p>
          </p:txBody>
        </p:sp>
        <p:cxnSp>
          <p:nvCxnSpPr>
            <p:cNvPr id="32" name="Straight Connector 31"/>
            <p:cNvCxnSpPr>
              <a:stCxn id="29" idx="3"/>
              <a:endCxn id="29" idx="7"/>
            </p:cNvCxnSpPr>
            <p:nvPr/>
          </p:nvCxnSpPr>
          <p:spPr>
            <a:xfrm flipV="1">
              <a:off x="5544511" y="4416550"/>
              <a:ext cx="2228923" cy="181596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9" idx="5"/>
              <a:endCxn id="29" idx="1"/>
            </p:cNvCxnSpPr>
            <p:nvPr/>
          </p:nvCxnSpPr>
          <p:spPr>
            <a:xfrm flipH="1" flipV="1">
              <a:off x="5544511" y="4416550"/>
              <a:ext cx="2228923" cy="181596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8614712" y="4093032"/>
            <a:ext cx="3258633" cy="2568167"/>
            <a:chOff x="8614712" y="4093032"/>
            <a:chExt cx="3258633" cy="2568167"/>
          </a:xfrm>
        </p:grpSpPr>
        <p:sp>
          <p:nvSpPr>
            <p:cNvPr id="30" name="Flowchart: Connector 29"/>
            <p:cNvSpPr/>
            <p:nvPr/>
          </p:nvSpPr>
          <p:spPr>
            <a:xfrm>
              <a:off x="8614712" y="4093032"/>
              <a:ext cx="3258633" cy="2568167"/>
            </a:xfrm>
            <a:prstGeom prst="flowChartConnector">
              <a:avLst/>
            </a:prstGeom>
            <a:solidFill>
              <a:schemeClr val="bg2">
                <a:lumMod val="9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This is ridiculous</a:t>
              </a:r>
              <a:endParaRPr lang="en-US" sz="3600" b="1" dirty="0">
                <a:solidFill>
                  <a:schemeClr val="tx1"/>
                </a:solidFill>
              </a:endParaRPr>
            </a:p>
          </p:txBody>
        </p:sp>
        <p:cxnSp>
          <p:nvCxnSpPr>
            <p:cNvPr id="36" name="Straight Connector 35"/>
            <p:cNvCxnSpPr>
              <a:stCxn id="30" idx="3"/>
              <a:endCxn id="30" idx="7"/>
            </p:cNvCxnSpPr>
            <p:nvPr/>
          </p:nvCxnSpPr>
          <p:spPr>
            <a:xfrm flipV="1">
              <a:off x="9091928" y="4469131"/>
              <a:ext cx="2304201" cy="181596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0" idx="1"/>
            </p:cNvCxnSpPr>
            <p:nvPr/>
          </p:nvCxnSpPr>
          <p:spPr>
            <a:xfrm flipH="1" flipV="1">
              <a:off x="9091928" y="4469131"/>
              <a:ext cx="2304201" cy="181596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018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ppt_x"/>
                                          </p:val>
                                        </p:tav>
                                        <p:tav tm="100000">
                                          <p:val>
                                            <p:strVal val="#ppt_x"/>
                                          </p:val>
                                        </p:tav>
                                      </p:tavLst>
                                    </p:anim>
                                    <p:anim calcmode="lin" valueType="num">
                                      <p:cBhvr additive="base">
                                        <p:cTn id="4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969237" y="0"/>
            <a:ext cx="8949200" cy="830800"/>
          </a:xfrm>
          <a:prstGeom prst="rect">
            <a:avLst/>
          </a:prstGeom>
        </p:spPr>
        <p:txBody>
          <a:bodyPr spcFirstLastPara="1" wrap="square" lIns="0" tIns="0" rIns="0" bIns="0" anchor="b" anchorCtr="0">
            <a:noAutofit/>
          </a:bodyPr>
          <a:lstStyle/>
          <a:p>
            <a:r>
              <a:rPr lang="en" b="1" dirty="0" smtClean="0">
                <a:latin typeface="Times New Roman" pitchFamily="18" charset="0"/>
                <a:cs typeface="Times New Roman" pitchFamily="18" charset="0"/>
              </a:rPr>
              <a:t>Syllabus</a:t>
            </a:r>
            <a:endParaRPr b="1" dirty="0">
              <a:latin typeface="Times New Roman" pitchFamily="18" charset="0"/>
              <a:cs typeface="Times New Roman" pitchFamily="18" charset="0"/>
            </a:endParaRPr>
          </a:p>
        </p:txBody>
      </p:sp>
      <p:sp>
        <p:nvSpPr>
          <p:cNvPr id="121" name="Google Shape;121;p15"/>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p>
            <a:fld id="{00000000-1234-1234-1234-123412341234}" type="slidenum">
              <a:rPr lang="en">
                <a:solidFill>
                  <a:srgbClr val="111111"/>
                </a:solidFill>
              </a:rPr>
              <a:pPr/>
              <a:t>6</a:t>
            </a:fld>
            <a:endParaRPr>
              <a:solidFill>
                <a:srgbClr val="111111"/>
              </a:solidFill>
            </a:endParaRPr>
          </a:p>
        </p:txBody>
      </p:sp>
      <p:sp>
        <p:nvSpPr>
          <p:cNvPr id="12" name="Content Placeholder 2">
            <a:extLst>
              <a:ext uri="{FF2B5EF4-FFF2-40B4-BE49-F238E27FC236}">
                <a16:creationId xmlns:a16="http://schemas.microsoft.com/office/drawing/2014/main" id="{6E222958-29FF-4FCB-B27E-E2541E0E8A4E}"/>
              </a:ext>
            </a:extLst>
          </p:cNvPr>
          <p:cNvSpPr txBox="1">
            <a:spLocks/>
          </p:cNvSpPr>
          <p:nvPr/>
        </p:nvSpPr>
        <p:spPr>
          <a:xfrm>
            <a:off x="572383" y="1317759"/>
            <a:ext cx="10383483" cy="5015376"/>
          </a:xfrm>
          <a:prstGeom prst="rect">
            <a:avLst/>
          </a:prstGeom>
        </p:spPr>
        <p:txBody>
          <a:bodyPr vert="horz" lIns="121920" tIns="60960" rIns="121920" bIns="6096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IN" sz="2400" dirty="0">
              <a:solidFill>
                <a:srgbClr val="000000"/>
              </a:solidFill>
              <a:latin typeface="Times New Roman" pitchFamily="18" charset="0"/>
              <a:cs typeface="Times New Roman" pitchFamily="18" charset="0"/>
              <a:sym typeface="Arial"/>
            </a:endParaRPr>
          </a:p>
        </p:txBody>
      </p:sp>
      <p:sp>
        <p:nvSpPr>
          <p:cNvPr id="5" name="Rectangle 4"/>
          <p:cNvSpPr/>
          <p:nvPr/>
        </p:nvSpPr>
        <p:spPr>
          <a:xfrm>
            <a:off x="897467" y="1140811"/>
            <a:ext cx="9804400" cy="4708981"/>
          </a:xfrm>
          <a:prstGeom prst="rect">
            <a:avLst/>
          </a:prstGeom>
        </p:spPr>
        <p:txBody>
          <a:bodyPr wrap="square">
            <a:spAutoFit/>
          </a:bodyPr>
          <a:lstStyle/>
          <a:p>
            <a:pPr algn="just">
              <a:buFont typeface="Arial" pitchFamily="34" charset="0"/>
              <a:buChar char="•"/>
            </a:pPr>
            <a:r>
              <a:rPr lang="en-IN" sz="2000" b="1" dirty="0" smtClean="0">
                <a:solidFill>
                  <a:srgbClr val="000000"/>
                </a:solidFill>
                <a:latin typeface="Times New Roman" pitchFamily="18" charset="0"/>
                <a:cs typeface="Times New Roman" pitchFamily="18" charset="0"/>
              </a:rPr>
              <a:t>Usability &amp; Reliability: </a:t>
            </a:r>
            <a:r>
              <a:rPr lang="en-IN" sz="2000" dirty="0" smtClean="0">
                <a:solidFill>
                  <a:srgbClr val="000000"/>
                </a:solidFill>
                <a:latin typeface="Times New Roman" pitchFamily="18" charset="0"/>
                <a:cs typeface="Times New Roman" pitchFamily="18" charset="0"/>
              </a:rPr>
              <a:t> Usability – User requirement; User experience; Usability testing; Customer Co-creation; </a:t>
            </a:r>
            <a:r>
              <a:rPr lang="en-IN" sz="2000" b="1" dirty="0" smtClean="0">
                <a:solidFill>
                  <a:srgbClr val="000000"/>
                </a:solidFill>
                <a:latin typeface="Times New Roman" pitchFamily="18" charset="0"/>
                <a:cs typeface="Times New Roman" pitchFamily="18" charset="0"/>
              </a:rPr>
              <a:t>Reliability</a:t>
            </a:r>
            <a:r>
              <a:rPr lang="en-IN" sz="2000" dirty="0" smtClean="0">
                <a:solidFill>
                  <a:srgbClr val="000000"/>
                </a:solidFill>
                <a:latin typeface="Times New Roman" pitchFamily="18" charset="0"/>
                <a:cs typeface="Times New Roman" pitchFamily="18" charset="0"/>
              </a:rPr>
              <a:t> </a:t>
            </a:r>
            <a:r>
              <a:rPr lang="en-IN" sz="2000" b="1" dirty="0" smtClean="0">
                <a:solidFill>
                  <a:srgbClr val="000000"/>
                </a:solidFill>
                <a:latin typeface="Times New Roman" pitchFamily="18" charset="0"/>
                <a:cs typeface="Times New Roman" pitchFamily="18" charset="0"/>
              </a:rPr>
              <a:t>&amp; Safety:</a:t>
            </a:r>
            <a:r>
              <a:rPr lang="en-IN" sz="2000" dirty="0" smtClean="0">
                <a:solidFill>
                  <a:srgbClr val="000000"/>
                </a:solidFill>
                <a:latin typeface="Times New Roman" pitchFamily="18" charset="0"/>
                <a:cs typeface="Times New Roman" pitchFamily="18" charset="0"/>
              </a:rPr>
              <a:t> Human and equipment, safety, Risk analysis, and security, System reliability; </a:t>
            </a:r>
            <a:r>
              <a:rPr lang="en-IN" sz="2000" b="1" dirty="0" smtClean="0">
                <a:solidFill>
                  <a:srgbClr val="000000"/>
                </a:solidFill>
                <a:latin typeface="Times New Roman" pitchFamily="18" charset="0"/>
                <a:cs typeface="Times New Roman" pitchFamily="18" charset="0"/>
              </a:rPr>
              <a:t>Use of e-engineering</a:t>
            </a:r>
            <a:r>
              <a:rPr lang="en-IN" sz="2000" dirty="0" smtClean="0">
                <a:solidFill>
                  <a:srgbClr val="000000"/>
                </a:solidFill>
                <a:latin typeface="Times New Roman" pitchFamily="18" charset="0"/>
                <a:cs typeface="Times New Roman" pitchFamily="18" charset="0"/>
              </a:rPr>
              <a:t>: Modelling, Simulation and Verification. </a:t>
            </a:r>
          </a:p>
          <a:p>
            <a:pPr algn="just">
              <a:buFont typeface="Arial" pitchFamily="34" charset="0"/>
              <a:buChar char="•"/>
            </a:pPr>
            <a:endParaRPr lang="en-IN" sz="2000" dirty="0" smtClean="0">
              <a:solidFill>
                <a:srgbClr val="000000"/>
              </a:solidFill>
              <a:latin typeface="Times New Roman" pitchFamily="18" charset="0"/>
              <a:cs typeface="Times New Roman" pitchFamily="18" charset="0"/>
            </a:endParaRPr>
          </a:p>
          <a:p>
            <a:pPr algn="just">
              <a:buFont typeface="Arial" pitchFamily="34" charset="0"/>
              <a:buChar char="•"/>
            </a:pPr>
            <a:r>
              <a:rPr lang="en-IN" sz="2000" b="1" dirty="0" smtClean="0">
                <a:solidFill>
                  <a:srgbClr val="000000"/>
                </a:solidFill>
                <a:latin typeface="Times New Roman" pitchFamily="18" charset="0"/>
                <a:cs typeface="Times New Roman" pitchFamily="18" charset="0"/>
              </a:rPr>
              <a:t>Prototyping and Visualization: </a:t>
            </a:r>
            <a:r>
              <a:rPr lang="en-IN" sz="2000" dirty="0" smtClean="0">
                <a:solidFill>
                  <a:srgbClr val="000000"/>
                </a:solidFill>
                <a:latin typeface="Times New Roman" pitchFamily="18" charset="0"/>
                <a:cs typeface="Times New Roman" pitchFamily="18" charset="0"/>
              </a:rPr>
              <a:t>Design Cycle Model, Metaphor method: Theory and methodology of concept generation, Blend method &amp; Thematic Method. Conceptual Design &amp; Design capability and sociality. Prototyping &amp; Visualization Design Tools – E-tools</a:t>
            </a:r>
          </a:p>
          <a:p>
            <a:pPr algn="just">
              <a:buFont typeface="Arial" pitchFamily="34" charset="0"/>
              <a:buChar char="•"/>
            </a:pPr>
            <a:endParaRPr lang="en-IN" sz="2000" b="1" dirty="0" smtClean="0">
              <a:solidFill>
                <a:srgbClr val="000000"/>
              </a:solidFill>
              <a:latin typeface="Times New Roman" pitchFamily="18" charset="0"/>
              <a:cs typeface="Times New Roman" pitchFamily="18" charset="0"/>
            </a:endParaRPr>
          </a:p>
          <a:p>
            <a:pPr algn="just">
              <a:buFont typeface="Arial" pitchFamily="34" charset="0"/>
              <a:buChar char="•"/>
            </a:pPr>
            <a:r>
              <a:rPr lang="en-IN" sz="2000" b="1" dirty="0" smtClean="0">
                <a:solidFill>
                  <a:srgbClr val="000000"/>
                </a:solidFill>
                <a:latin typeface="Times New Roman" pitchFamily="18" charset="0"/>
                <a:cs typeface="Times New Roman" pitchFamily="18" charset="0"/>
              </a:rPr>
              <a:t>Sustainable Design: </a:t>
            </a:r>
            <a:r>
              <a:rPr lang="en-IN" sz="2000" dirty="0" smtClean="0">
                <a:solidFill>
                  <a:srgbClr val="000000"/>
                </a:solidFill>
                <a:latin typeface="Times New Roman" pitchFamily="18" charset="0"/>
                <a:cs typeface="Times New Roman" pitchFamily="18" charset="0"/>
              </a:rPr>
              <a:t>Concepts of sustainable development, Sustainable design principles - Design for Environment; Life Cycle Assessment; Models of sustainable design- </a:t>
            </a:r>
            <a:r>
              <a:rPr lang="en-IN" sz="2000" dirty="0" err="1" smtClean="0">
                <a:solidFill>
                  <a:srgbClr val="000000"/>
                </a:solidFill>
                <a:latin typeface="Times New Roman" pitchFamily="18" charset="0"/>
                <a:cs typeface="Times New Roman" pitchFamily="18" charset="0"/>
              </a:rPr>
              <a:t>Biomimicry</a:t>
            </a:r>
            <a:r>
              <a:rPr lang="en-IN" sz="2000" dirty="0" smtClean="0">
                <a:solidFill>
                  <a:srgbClr val="000000"/>
                </a:solidFill>
                <a:latin typeface="Times New Roman" pitchFamily="18" charset="0"/>
                <a:cs typeface="Times New Roman" pitchFamily="18" charset="0"/>
              </a:rPr>
              <a:t>, Eco Design, Recycling; Social Innovation</a:t>
            </a:r>
          </a:p>
          <a:p>
            <a:pPr algn="just">
              <a:buFont typeface="Arial" pitchFamily="34" charset="0"/>
              <a:buChar char="•"/>
            </a:pPr>
            <a:endParaRPr lang="en-IN" sz="2000" b="1" dirty="0" smtClean="0">
              <a:solidFill>
                <a:srgbClr val="000000"/>
              </a:solidFill>
              <a:latin typeface="Times New Roman" pitchFamily="18" charset="0"/>
              <a:cs typeface="Times New Roman" pitchFamily="18" charset="0"/>
            </a:endParaRPr>
          </a:p>
          <a:p>
            <a:pPr algn="just">
              <a:buFont typeface="Arial" pitchFamily="34" charset="0"/>
              <a:buChar char="•"/>
            </a:pPr>
            <a:r>
              <a:rPr lang="en-IN" sz="2000" b="1" dirty="0" smtClean="0">
                <a:solidFill>
                  <a:srgbClr val="000000"/>
                </a:solidFill>
                <a:latin typeface="Times New Roman" pitchFamily="18" charset="0"/>
                <a:cs typeface="Times New Roman" pitchFamily="18" charset="0"/>
              </a:rPr>
              <a:t>Communication: </a:t>
            </a:r>
            <a:r>
              <a:rPr lang="en-IN" sz="2000" dirty="0" smtClean="0">
                <a:solidFill>
                  <a:srgbClr val="000000"/>
                </a:solidFill>
                <a:latin typeface="Times New Roman" pitchFamily="18" charset="0"/>
                <a:cs typeface="Times New Roman" pitchFamily="18" charset="0"/>
              </a:rPr>
              <a:t>Articulating design ideas: Storytelling;  Sketching &amp; Dynamic Diagrams; K Scripts </a:t>
            </a:r>
            <a:endParaRPr lang="en-IN" sz="20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5892053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1828" y="0"/>
            <a:ext cx="2392001" cy="584775"/>
          </a:xfrm>
          <a:prstGeom prst="rect">
            <a:avLst/>
          </a:prstGeom>
          <a:noFill/>
        </p:spPr>
        <p:txBody>
          <a:bodyPr wrap="none" rtlCol="0">
            <a:spAutoFit/>
          </a:bodyPr>
          <a:lstStyle/>
          <a:p>
            <a:r>
              <a:rPr lang="en-US" sz="3200" b="1" dirty="0" smtClean="0">
                <a:solidFill>
                  <a:srgbClr val="990099"/>
                </a:solidFill>
              </a:rPr>
              <a:t>Mind maps</a:t>
            </a:r>
            <a:endParaRPr lang="en-US" sz="3200" b="1" dirty="0">
              <a:solidFill>
                <a:srgbClr val="990099"/>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7452"/>
            <a:ext cx="12192000" cy="6140548"/>
          </a:xfrm>
          <a:prstGeom prst="rect">
            <a:avLst/>
          </a:prstGeom>
        </p:spPr>
      </p:pic>
    </p:spTree>
    <p:extLst>
      <p:ext uri="{BB962C8B-B14F-4D97-AF65-F5344CB8AC3E}">
        <p14:creationId xmlns:p14="http://schemas.microsoft.com/office/powerpoint/2010/main" val="15055983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7127" y="0"/>
            <a:ext cx="2906565" cy="646331"/>
          </a:xfrm>
          <a:prstGeom prst="rect">
            <a:avLst/>
          </a:prstGeom>
          <a:noFill/>
        </p:spPr>
        <p:txBody>
          <a:bodyPr wrap="none" rtlCol="0">
            <a:spAutoFit/>
          </a:bodyPr>
          <a:lstStyle/>
          <a:p>
            <a:r>
              <a:rPr lang="en-US" sz="3600" b="1" dirty="0" smtClean="0">
                <a:solidFill>
                  <a:srgbClr val="FF0000"/>
                </a:solidFill>
              </a:rPr>
              <a:t>TRIZ method</a:t>
            </a:r>
            <a:endParaRPr lang="en-US" sz="3600" b="1" dirty="0">
              <a:solidFill>
                <a:srgbClr val="FF0000"/>
              </a:solidFill>
            </a:endParaRPr>
          </a:p>
        </p:txBody>
      </p:sp>
      <p:sp>
        <p:nvSpPr>
          <p:cNvPr id="3" name="TextBox 2"/>
          <p:cNvSpPr txBox="1"/>
          <p:nvPr/>
        </p:nvSpPr>
        <p:spPr>
          <a:xfrm>
            <a:off x="1607127" y="646331"/>
            <a:ext cx="7172156" cy="584775"/>
          </a:xfrm>
          <a:prstGeom prst="rect">
            <a:avLst/>
          </a:prstGeom>
          <a:noFill/>
        </p:spPr>
        <p:txBody>
          <a:bodyPr wrap="none" rtlCol="0">
            <a:spAutoFit/>
          </a:bodyPr>
          <a:lstStyle/>
          <a:p>
            <a:r>
              <a:rPr lang="en-US" sz="3200" b="1" dirty="0" smtClean="0">
                <a:solidFill>
                  <a:srgbClr val="002060"/>
                </a:solidFill>
              </a:rPr>
              <a:t>Theory of inventive Problem Solving</a:t>
            </a:r>
            <a:endParaRPr lang="en-US" sz="3200" b="1" dirty="0">
              <a:solidFill>
                <a:srgbClr val="002060"/>
              </a:solidFill>
            </a:endParaRPr>
          </a:p>
        </p:txBody>
      </p:sp>
      <p:sp>
        <p:nvSpPr>
          <p:cNvPr id="4" name="Rectangle 3"/>
          <p:cNvSpPr/>
          <p:nvPr/>
        </p:nvSpPr>
        <p:spPr>
          <a:xfrm>
            <a:off x="1607127" y="1400383"/>
            <a:ext cx="10487891" cy="954107"/>
          </a:xfrm>
          <a:prstGeom prst="rect">
            <a:avLst/>
          </a:prstGeom>
        </p:spPr>
        <p:txBody>
          <a:bodyPr wrap="square">
            <a:spAutoFit/>
          </a:bodyPr>
          <a:lstStyle/>
          <a:p>
            <a:r>
              <a:rPr lang="en-US" sz="2800" b="1" dirty="0">
                <a:solidFill>
                  <a:srgbClr val="002060"/>
                </a:solidFill>
              </a:rPr>
              <a:t>a problem-solving method developed in the late 1940s in former U.S.S.R.</a:t>
            </a:r>
          </a:p>
        </p:txBody>
      </p:sp>
      <p:sp>
        <p:nvSpPr>
          <p:cNvPr id="5" name="Rectangle 4"/>
          <p:cNvSpPr/>
          <p:nvPr/>
        </p:nvSpPr>
        <p:spPr>
          <a:xfrm>
            <a:off x="1607126" y="2523767"/>
            <a:ext cx="10487891" cy="954107"/>
          </a:xfrm>
          <a:prstGeom prst="rect">
            <a:avLst/>
          </a:prstGeom>
        </p:spPr>
        <p:txBody>
          <a:bodyPr wrap="square">
            <a:spAutoFit/>
          </a:bodyPr>
          <a:lstStyle/>
          <a:p>
            <a:r>
              <a:rPr lang="en-US" sz="2800" b="1" dirty="0">
                <a:solidFill>
                  <a:srgbClr val="002060"/>
                </a:solidFill>
              </a:rPr>
              <a:t>TRIZ identifies and codifies these principles, and uses them to make the creative process more predictable.</a:t>
            </a:r>
          </a:p>
        </p:txBody>
      </p:sp>
      <p:sp>
        <p:nvSpPr>
          <p:cNvPr id="6" name="Rectangle 5"/>
          <p:cNvSpPr/>
          <p:nvPr/>
        </p:nvSpPr>
        <p:spPr>
          <a:xfrm>
            <a:off x="1607125" y="3647151"/>
            <a:ext cx="10252365" cy="1815882"/>
          </a:xfrm>
          <a:prstGeom prst="rect">
            <a:avLst/>
          </a:prstGeom>
        </p:spPr>
        <p:txBody>
          <a:bodyPr wrap="square">
            <a:spAutoFit/>
          </a:bodyPr>
          <a:lstStyle/>
          <a:p>
            <a:pPr algn="just"/>
            <a:r>
              <a:rPr lang="en-US" sz="2800" b="1" dirty="0">
                <a:solidFill>
                  <a:srgbClr val="002060"/>
                </a:solidFill>
              </a:rPr>
              <a:t>In other words, whatever problem you're facing, somebody, somewhere, has already solved it (or one very like it). Creative problem solving involves finding that solution and adapting it to your problem.</a:t>
            </a:r>
          </a:p>
        </p:txBody>
      </p:sp>
    </p:spTree>
    <p:extLst>
      <p:ext uri="{BB962C8B-B14F-4D97-AF65-F5344CB8AC3E}">
        <p14:creationId xmlns:p14="http://schemas.microsoft.com/office/powerpoint/2010/main" val="34139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5109" y="-26246"/>
            <a:ext cx="7000634" cy="584775"/>
          </a:xfrm>
          <a:prstGeom prst="rect">
            <a:avLst/>
          </a:prstGeom>
          <a:noFill/>
        </p:spPr>
        <p:txBody>
          <a:bodyPr wrap="none" rtlCol="0">
            <a:spAutoFit/>
          </a:bodyPr>
          <a:lstStyle/>
          <a:p>
            <a:r>
              <a:rPr lang="en-US" sz="3200" b="1" dirty="0" smtClean="0">
                <a:solidFill>
                  <a:srgbClr val="FF0000"/>
                </a:solidFill>
              </a:rPr>
              <a:t>Strategy 4:</a:t>
            </a:r>
            <a:r>
              <a:rPr lang="en-US" sz="3200" b="1" dirty="0" smtClean="0"/>
              <a:t> </a:t>
            </a:r>
            <a:r>
              <a:rPr lang="en-US" sz="3200" b="1" dirty="0" smtClean="0">
                <a:solidFill>
                  <a:srgbClr val="002060"/>
                </a:solidFill>
              </a:rPr>
              <a:t>Morphological analysis</a:t>
            </a:r>
            <a:endParaRPr lang="en-US" sz="3200" b="1" dirty="0">
              <a:solidFill>
                <a:srgbClr val="002060"/>
              </a:solidFill>
            </a:endParaRPr>
          </a:p>
        </p:txBody>
      </p:sp>
      <p:sp>
        <p:nvSpPr>
          <p:cNvPr id="3" name="Rectangle 2"/>
          <p:cNvSpPr/>
          <p:nvPr/>
        </p:nvSpPr>
        <p:spPr>
          <a:xfrm>
            <a:off x="1596018" y="682350"/>
            <a:ext cx="10346782" cy="3046988"/>
          </a:xfrm>
          <a:prstGeom prst="rect">
            <a:avLst/>
          </a:prstGeom>
        </p:spPr>
        <p:txBody>
          <a:bodyPr wrap="square">
            <a:spAutoFit/>
          </a:bodyPr>
          <a:lstStyle/>
          <a:p>
            <a:pPr marL="457200" indent="-457200" algn="just">
              <a:buFont typeface="Arial" panose="020B0604020202020204" pitchFamily="34" charset="0"/>
              <a:buChar char="•"/>
            </a:pPr>
            <a:r>
              <a:rPr lang="en-US" sz="3200" b="1" dirty="0"/>
              <a:t>is a technique that encourages a designer to consider the combination of two seemingly unrelated concepts. </a:t>
            </a:r>
            <a:endParaRPr lang="en-US" sz="3200" dirty="0"/>
          </a:p>
          <a:p>
            <a:pPr marL="457200" indent="-457200" algn="just">
              <a:buFont typeface="Arial" panose="020B0604020202020204" pitchFamily="34" charset="0"/>
              <a:buChar char="•"/>
            </a:pPr>
            <a:r>
              <a:rPr lang="en-US" sz="3200" b="1" dirty="0" smtClean="0"/>
              <a:t>Morphological </a:t>
            </a:r>
            <a:r>
              <a:rPr lang="en-US" sz="3200" b="1" dirty="0"/>
              <a:t>analysis often leads to impractical ideas, however, those ideas may eventually lead to practical ones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541" y="886413"/>
            <a:ext cx="7983940" cy="5572096"/>
          </a:xfrm>
          <a:prstGeom prst="rect">
            <a:avLst/>
          </a:prstGeom>
        </p:spPr>
      </p:pic>
    </p:spTree>
    <p:extLst>
      <p:ext uri="{BB962C8B-B14F-4D97-AF65-F5344CB8AC3E}">
        <p14:creationId xmlns:p14="http://schemas.microsoft.com/office/powerpoint/2010/main" val="353218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5109" y="165535"/>
            <a:ext cx="5875326" cy="584775"/>
          </a:xfrm>
          <a:prstGeom prst="rect">
            <a:avLst/>
          </a:prstGeom>
          <a:noFill/>
        </p:spPr>
        <p:txBody>
          <a:bodyPr wrap="none" rtlCol="0">
            <a:spAutoFit/>
          </a:bodyPr>
          <a:lstStyle/>
          <a:p>
            <a:r>
              <a:rPr lang="en-US" sz="3200" b="1" dirty="0" smtClean="0">
                <a:solidFill>
                  <a:srgbClr val="FF0000"/>
                </a:solidFill>
              </a:rPr>
              <a:t>Strategy 5:</a:t>
            </a:r>
            <a:r>
              <a:rPr lang="en-US" sz="3200" b="1" dirty="0" smtClean="0"/>
              <a:t> </a:t>
            </a:r>
            <a:r>
              <a:rPr lang="en-US" sz="3200" b="1" dirty="0">
                <a:solidFill>
                  <a:srgbClr val="002060"/>
                </a:solidFill>
              </a:rPr>
              <a:t>Allow ample </a:t>
            </a:r>
            <a:r>
              <a:rPr lang="en-US" sz="3200" b="1" dirty="0" smtClean="0">
                <a:solidFill>
                  <a:srgbClr val="002060"/>
                </a:solidFill>
              </a:rPr>
              <a:t>time</a:t>
            </a:r>
            <a:endParaRPr lang="en-US" sz="3200" b="1" dirty="0">
              <a:solidFill>
                <a:srgbClr val="002060"/>
              </a:solidFill>
            </a:endParaRPr>
          </a:p>
        </p:txBody>
      </p:sp>
      <p:sp>
        <p:nvSpPr>
          <p:cNvPr id="3" name="Rectangle 2"/>
          <p:cNvSpPr/>
          <p:nvPr/>
        </p:nvSpPr>
        <p:spPr>
          <a:xfrm>
            <a:off x="1055508" y="1305111"/>
            <a:ext cx="10887110" cy="5262979"/>
          </a:xfrm>
          <a:prstGeom prst="rect">
            <a:avLst/>
          </a:prstGeom>
        </p:spPr>
        <p:txBody>
          <a:bodyPr wrap="square">
            <a:spAutoFit/>
          </a:bodyPr>
          <a:lstStyle/>
          <a:p>
            <a:pPr marL="457200" indent="-457200" algn="just">
              <a:buFont typeface="Wingdings" panose="05000000000000000000" pitchFamily="2" charset="2"/>
              <a:buChar char="§"/>
            </a:pPr>
            <a:r>
              <a:rPr lang="en-US" sz="2800" b="1" dirty="0" smtClean="0">
                <a:solidFill>
                  <a:schemeClr val="bg2">
                    <a:lumMod val="25000"/>
                  </a:schemeClr>
                </a:solidFill>
              </a:rPr>
              <a:t>For reflection on </a:t>
            </a:r>
            <a:r>
              <a:rPr lang="en-US" sz="2800" b="1" dirty="0">
                <a:solidFill>
                  <a:schemeClr val="bg2">
                    <a:lumMod val="25000"/>
                  </a:schemeClr>
                </a:solidFill>
              </a:rPr>
              <a:t>ideas, and allow for iteration. Creativity cannot be rushed, and setting a strict time-line for the creative phase may limit the best solutions from emerging</a:t>
            </a:r>
            <a:r>
              <a:rPr lang="en-US" sz="2800" b="1" dirty="0" smtClean="0">
                <a:solidFill>
                  <a:schemeClr val="bg2">
                    <a:lumMod val="25000"/>
                  </a:schemeClr>
                </a:solidFill>
              </a:rPr>
              <a:t>.</a:t>
            </a:r>
          </a:p>
          <a:p>
            <a:pPr algn="just"/>
            <a:r>
              <a:rPr lang="en-US" sz="2800" b="1" dirty="0" smtClean="0">
                <a:solidFill>
                  <a:schemeClr val="bg2">
                    <a:lumMod val="25000"/>
                  </a:schemeClr>
                </a:solidFill>
              </a:rPr>
              <a:t> </a:t>
            </a:r>
          </a:p>
          <a:p>
            <a:pPr marL="457200" indent="-457200" algn="just">
              <a:buFont typeface="Wingdings" panose="05000000000000000000" pitchFamily="2" charset="2"/>
              <a:buChar char="§"/>
            </a:pPr>
            <a:r>
              <a:rPr lang="en-US" sz="2800" b="1" dirty="0" smtClean="0">
                <a:solidFill>
                  <a:schemeClr val="bg2">
                    <a:lumMod val="25000"/>
                  </a:schemeClr>
                </a:solidFill>
              </a:rPr>
              <a:t>Iteration </a:t>
            </a:r>
            <a:r>
              <a:rPr lang="en-US" sz="2800" b="1" dirty="0">
                <a:solidFill>
                  <a:schemeClr val="bg2">
                    <a:lumMod val="25000"/>
                  </a:schemeClr>
                </a:solidFill>
              </a:rPr>
              <a:t>is important, since often the original concept leads to a better idea. </a:t>
            </a:r>
            <a:endParaRPr lang="en-US" sz="2800" b="1" dirty="0" smtClean="0">
              <a:solidFill>
                <a:schemeClr val="bg2">
                  <a:lumMod val="25000"/>
                </a:schemeClr>
              </a:solidFill>
            </a:endParaRPr>
          </a:p>
          <a:p>
            <a:pPr marL="457200" indent="-457200" algn="just">
              <a:buFont typeface="Wingdings" panose="05000000000000000000" pitchFamily="2" charset="2"/>
              <a:buChar char="§"/>
            </a:pPr>
            <a:endParaRPr lang="en-US" sz="2800" b="1" dirty="0" smtClean="0">
              <a:solidFill>
                <a:schemeClr val="bg2">
                  <a:lumMod val="25000"/>
                </a:schemeClr>
              </a:solidFill>
            </a:endParaRPr>
          </a:p>
          <a:p>
            <a:pPr marL="457200" indent="-457200" algn="just">
              <a:buFont typeface="Wingdings" panose="05000000000000000000" pitchFamily="2" charset="2"/>
              <a:buChar char="§"/>
            </a:pPr>
            <a:r>
              <a:rPr lang="en-US" sz="2800" b="1" dirty="0" smtClean="0">
                <a:solidFill>
                  <a:schemeClr val="bg2">
                    <a:lumMod val="25000"/>
                  </a:schemeClr>
                </a:solidFill>
              </a:rPr>
              <a:t>Sometimes </a:t>
            </a:r>
            <a:r>
              <a:rPr lang="en-US" sz="2800" b="1" dirty="0">
                <a:solidFill>
                  <a:schemeClr val="bg2">
                    <a:lumMod val="25000"/>
                  </a:schemeClr>
                </a:solidFill>
              </a:rPr>
              <a:t>an idea suddenly emerges for a design solution, while the designer is in the midst of another unrelated activity. This is sometimes referred to as an </a:t>
            </a:r>
            <a:r>
              <a:rPr lang="en-US" sz="2800" b="1" dirty="0">
                <a:solidFill>
                  <a:srgbClr val="FF6699"/>
                </a:solidFill>
              </a:rPr>
              <a:t>“Ah-ha moment”</a:t>
            </a:r>
            <a:r>
              <a:rPr lang="en-US" sz="2800" b="1" dirty="0">
                <a:solidFill>
                  <a:schemeClr val="bg2">
                    <a:lumMod val="25000"/>
                  </a:schemeClr>
                </a:solidFill>
              </a:rPr>
              <a:t>, which is more likely to occur when the creative process is given ample time.</a:t>
            </a:r>
          </a:p>
        </p:txBody>
      </p:sp>
    </p:spTree>
    <p:extLst>
      <p:ext uri="{BB962C8B-B14F-4D97-AF65-F5344CB8AC3E}">
        <p14:creationId xmlns:p14="http://schemas.microsoft.com/office/powerpoint/2010/main" val="19149446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6889" y="2698570"/>
            <a:ext cx="8911687" cy="849848"/>
          </a:xfrm>
        </p:spPr>
        <p:txBody>
          <a:bodyPr>
            <a:normAutofit/>
          </a:bodyPr>
          <a:lstStyle/>
          <a:p>
            <a:r>
              <a:rPr lang="en-US" sz="4000" b="1" dirty="0" smtClean="0">
                <a:solidFill>
                  <a:srgbClr val="990099"/>
                </a:solidFill>
              </a:rPr>
              <a:t>Project Planning and Management</a:t>
            </a:r>
            <a:endParaRPr lang="en-US" sz="4000" b="1" dirty="0">
              <a:solidFill>
                <a:srgbClr val="990099"/>
              </a:solidFill>
            </a:endParaRPr>
          </a:p>
        </p:txBody>
      </p:sp>
    </p:spTree>
    <p:extLst>
      <p:ext uri="{BB962C8B-B14F-4D97-AF65-F5344CB8AC3E}">
        <p14:creationId xmlns:p14="http://schemas.microsoft.com/office/powerpoint/2010/main" val="30706392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980" y="2446699"/>
            <a:ext cx="11177516" cy="2246769"/>
          </a:xfrm>
          <a:prstGeom prst="rect">
            <a:avLst/>
          </a:prstGeom>
        </p:spPr>
        <p:txBody>
          <a:bodyPr wrap="square">
            <a:spAutoFit/>
          </a:bodyPr>
          <a:lstStyle/>
          <a:p>
            <a:pPr algn="just"/>
            <a:r>
              <a:rPr lang="en-US" sz="2800" dirty="0">
                <a:solidFill>
                  <a:srgbClr val="990099"/>
                </a:solidFill>
              </a:rPr>
              <a:t>You may have a great idea for a project, but without planning, your project will remain just that — an idea. </a:t>
            </a:r>
            <a:endParaRPr lang="en-US" sz="2800" dirty="0" smtClean="0">
              <a:solidFill>
                <a:srgbClr val="990099"/>
              </a:solidFill>
            </a:endParaRPr>
          </a:p>
          <a:p>
            <a:pPr algn="just"/>
            <a:endParaRPr lang="en-US" sz="2800" dirty="0">
              <a:solidFill>
                <a:srgbClr val="990099"/>
              </a:solidFill>
            </a:endParaRPr>
          </a:p>
          <a:p>
            <a:pPr algn="just"/>
            <a:r>
              <a:rPr lang="en-US" sz="2800" dirty="0" smtClean="0">
                <a:solidFill>
                  <a:srgbClr val="990099"/>
                </a:solidFill>
              </a:rPr>
              <a:t>planning </a:t>
            </a:r>
            <a:r>
              <a:rPr lang="en-US" sz="2800" dirty="0">
                <a:solidFill>
                  <a:srgbClr val="990099"/>
                </a:solidFill>
              </a:rPr>
              <a:t>is the critical step to take a project from an intangible theory to a tangible result</a:t>
            </a:r>
            <a:r>
              <a:rPr lang="en-US" sz="2800" dirty="0">
                <a:solidFill>
                  <a:srgbClr val="990099"/>
                </a:solidFill>
                <a:latin typeface="Open Sans"/>
              </a:rPr>
              <a:t>.</a:t>
            </a:r>
            <a:endParaRPr lang="en-US" sz="2800" dirty="0">
              <a:solidFill>
                <a:srgbClr val="990099"/>
              </a:solidFill>
            </a:endParaRPr>
          </a:p>
        </p:txBody>
      </p:sp>
      <p:sp>
        <p:nvSpPr>
          <p:cNvPr id="3" name="Rectangle 2"/>
          <p:cNvSpPr/>
          <p:nvPr/>
        </p:nvSpPr>
        <p:spPr>
          <a:xfrm>
            <a:off x="1150959" y="1511068"/>
            <a:ext cx="9571851" cy="646331"/>
          </a:xfrm>
          <a:prstGeom prst="rect">
            <a:avLst/>
          </a:prstGeom>
        </p:spPr>
        <p:txBody>
          <a:bodyPr wrap="none">
            <a:spAutoFit/>
          </a:bodyPr>
          <a:lstStyle/>
          <a:p>
            <a:r>
              <a:rPr lang="en-US" sz="3600" b="1" dirty="0">
                <a:solidFill>
                  <a:srgbClr val="FF0000"/>
                </a:solidFill>
              </a:rPr>
              <a:t>What Is Planning in Project Management?</a:t>
            </a:r>
            <a:endParaRPr lang="en-US" sz="3600" b="1" i="0" dirty="0">
              <a:solidFill>
                <a:srgbClr val="FF0000"/>
              </a:solidFill>
              <a:effectLst/>
            </a:endParaRPr>
          </a:p>
        </p:txBody>
      </p:sp>
    </p:spTree>
    <p:extLst>
      <p:ext uri="{BB962C8B-B14F-4D97-AF65-F5344CB8AC3E}">
        <p14:creationId xmlns:p14="http://schemas.microsoft.com/office/powerpoint/2010/main" val="41269187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4481" y="1340725"/>
            <a:ext cx="10863620" cy="5262979"/>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FF0000"/>
                </a:solidFill>
                <a:latin typeface="Times New Roman" panose="02020603050405020304" pitchFamily="18" charset="0"/>
              </a:rPr>
              <a:t>Project planning is at the heart of the project life cycle, </a:t>
            </a:r>
            <a:r>
              <a:rPr lang="en-US" sz="2400" dirty="0">
                <a:solidFill>
                  <a:srgbClr val="000000"/>
                </a:solidFill>
                <a:latin typeface="Times New Roman" panose="02020603050405020304" pitchFamily="18" charset="0"/>
              </a:rPr>
              <a:t>and tells everyone involved where you’re going and how you’re going to get there. </a:t>
            </a:r>
            <a:endParaRPr lang="en-US" sz="2400" dirty="0" smtClean="0">
              <a:solidFill>
                <a:srgbClr val="000000"/>
              </a:solidFill>
              <a:latin typeface="Times New Roman" panose="02020603050405020304" pitchFamily="18" charset="0"/>
            </a:endParaRPr>
          </a:p>
          <a:p>
            <a:pPr marL="342900" indent="-342900" algn="just">
              <a:buFont typeface="Arial" panose="020B0604020202020204" pitchFamily="34" charset="0"/>
              <a:buChar char="•"/>
            </a:pPr>
            <a:endParaRPr lang="en-US" sz="2400" dirty="0" smtClean="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US" sz="2400" dirty="0" smtClean="0">
                <a:solidFill>
                  <a:srgbClr val="000000"/>
                </a:solidFill>
                <a:latin typeface="Times New Roman" panose="02020603050405020304" pitchFamily="18" charset="0"/>
              </a:rPr>
              <a:t>The </a:t>
            </a:r>
            <a:r>
              <a:rPr lang="en-US" sz="2400" dirty="0">
                <a:solidFill>
                  <a:srgbClr val="000000"/>
                </a:solidFill>
                <a:latin typeface="Times New Roman" panose="02020603050405020304" pitchFamily="18" charset="0"/>
              </a:rPr>
              <a:t>planning phase is when the project plans are documented, the project deliverables and requirements are defined, and the project schedule is created. </a:t>
            </a:r>
            <a:endParaRPr lang="en-US" sz="2400" dirty="0" smtClean="0">
              <a:solidFill>
                <a:srgbClr val="000000"/>
              </a:solidFill>
              <a:latin typeface="Times New Roman" panose="02020603050405020304" pitchFamily="18" charset="0"/>
            </a:endParaRPr>
          </a:p>
          <a:p>
            <a:pPr marL="342900" indent="-342900" algn="just">
              <a:buFont typeface="Arial" panose="020B0604020202020204" pitchFamily="34" charset="0"/>
              <a:buChar char="•"/>
            </a:pPr>
            <a:endParaRPr lang="en-US" sz="2400" dirty="0" smtClean="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US" sz="2400" dirty="0" smtClean="0">
                <a:solidFill>
                  <a:srgbClr val="000000"/>
                </a:solidFill>
                <a:latin typeface="Times New Roman" panose="02020603050405020304" pitchFamily="18" charset="0"/>
              </a:rPr>
              <a:t>It </a:t>
            </a:r>
            <a:r>
              <a:rPr lang="en-US" sz="2400" dirty="0">
                <a:solidFill>
                  <a:srgbClr val="000000"/>
                </a:solidFill>
                <a:latin typeface="Times New Roman" panose="02020603050405020304" pitchFamily="18" charset="0"/>
              </a:rPr>
              <a:t>involves creating a set of plans to help guide your team through the implementation and closure phases of the project. </a:t>
            </a:r>
            <a:endParaRPr lang="en-US" sz="2400" dirty="0" smtClean="0">
              <a:solidFill>
                <a:srgbClr val="000000"/>
              </a:solidFill>
              <a:latin typeface="Times New Roman" panose="02020603050405020304" pitchFamily="18" charset="0"/>
            </a:endParaRPr>
          </a:p>
          <a:p>
            <a:pPr marL="342900" indent="-342900" algn="just">
              <a:buFont typeface="Arial" panose="020B0604020202020204" pitchFamily="34" charset="0"/>
              <a:buChar char="•"/>
            </a:pPr>
            <a:endParaRPr lang="en-US" sz="2400" dirty="0" smtClean="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US" sz="2400" dirty="0" smtClean="0">
                <a:solidFill>
                  <a:srgbClr val="000000"/>
                </a:solidFill>
                <a:latin typeface="Times New Roman" panose="02020603050405020304" pitchFamily="18" charset="0"/>
              </a:rPr>
              <a:t>The </a:t>
            </a:r>
            <a:r>
              <a:rPr lang="en-US" sz="2400" dirty="0">
                <a:solidFill>
                  <a:srgbClr val="000000"/>
                </a:solidFill>
                <a:latin typeface="Times New Roman" panose="02020603050405020304" pitchFamily="18" charset="0"/>
              </a:rPr>
              <a:t>plans created during this phase will help you manage time, cost, quality, changes, risk, and related issues. </a:t>
            </a:r>
            <a:endParaRPr lang="en-US" sz="2400" dirty="0" smtClean="0">
              <a:solidFill>
                <a:srgbClr val="000000"/>
              </a:solidFill>
              <a:latin typeface="Times New Roman" panose="02020603050405020304" pitchFamily="18" charset="0"/>
            </a:endParaRPr>
          </a:p>
          <a:p>
            <a:pPr marL="342900" indent="-342900" algn="just">
              <a:buFont typeface="Arial" panose="020B0604020202020204" pitchFamily="34" charset="0"/>
              <a:buChar char="•"/>
            </a:pPr>
            <a:endParaRPr lang="en-US" sz="2400" dirty="0" smtClean="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US" sz="2400" dirty="0" smtClean="0">
                <a:solidFill>
                  <a:srgbClr val="000000"/>
                </a:solidFill>
                <a:latin typeface="Times New Roman" panose="02020603050405020304" pitchFamily="18" charset="0"/>
              </a:rPr>
              <a:t>They</a:t>
            </a:r>
            <a:r>
              <a:rPr lang="en-US" sz="2400" dirty="0">
                <a:solidFill>
                  <a:srgbClr val="000000"/>
                </a:solidFill>
                <a:latin typeface="Times New Roman" panose="02020603050405020304" pitchFamily="18" charset="0"/>
              </a:rPr>
              <a:t> will also help you control staff and external suppliers to ensure that you deliver the project on time, within budget, and within schedule.</a:t>
            </a:r>
            <a:endParaRPr lang="en-US" sz="2400" dirty="0"/>
          </a:p>
        </p:txBody>
      </p:sp>
      <p:sp>
        <p:nvSpPr>
          <p:cNvPr id="3" name="TextBox 2"/>
          <p:cNvSpPr txBox="1"/>
          <p:nvPr/>
        </p:nvSpPr>
        <p:spPr>
          <a:xfrm>
            <a:off x="1719618" y="382138"/>
            <a:ext cx="6413935" cy="584775"/>
          </a:xfrm>
          <a:prstGeom prst="rect">
            <a:avLst/>
          </a:prstGeom>
          <a:noFill/>
        </p:spPr>
        <p:txBody>
          <a:bodyPr wrap="none" rtlCol="0">
            <a:spAutoFit/>
          </a:bodyPr>
          <a:lstStyle/>
          <a:p>
            <a:r>
              <a:rPr lang="en-US" sz="3200" b="1" dirty="0" smtClean="0">
                <a:solidFill>
                  <a:srgbClr val="7030A0"/>
                </a:solidFill>
              </a:rPr>
              <a:t>Importance of project planning</a:t>
            </a:r>
            <a:endParaRPr lang="en-US" sz="3200" b="1" dirty="0">
              <a:solidFill>
                <a:srgbClr val="7030A0"/>
              </a:solidFill>
            </a:endParaRPr>
          </a:p>
        </p:txBody>
      </p:sp>
    </p:spTree>
    <p:extLst>
      <p:ext uri="{BB962C8B-B14F-4D97-AF65-F5344CB8AC3E}">
        <p14:creationId xmlns:p14="http://schemas.microsoft.com/office/powerpoint/2010/main" val="8044436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56" y="51558"/>
            <a:ext cx="8911687" cy="791570"/>
          </a:xfrm>
        </p:spPr>
        <p:txBody>
          <a:bodyPr/>
          <a:lstStyle/>
          <a:p>
            <a:r>
              <a:rPr lang="en-US" b="1" dirty="0" smtClean="0">
                <a:solidFill>
                  <a:srgbClr val="FF0000"/>
                </a:solidFill>
              </a:rPr>
              <a:t>Phases of project planning</a:t>
            </a:r>
            <a:endParaRPr lang="en-US" b="1" dirty="0">
              <a:solidFill>
                <a:srgbClr val="FF0000"/>
              </a:solidFill>
            </a:endParaRPr>
          </a:p>
        </p:txBody>
      </p:sp>
      <p:sp>
        <p:nvSpPr>
          <p:cNvPr id="3" name="Rectangle 2"/>
          <p:cNvSpPr/>
          <p:nvPr/>
        </p:nvSpPr>
        <p:spPr>
          <a:xfrm>
            <a:off x="706136" y="1050877"/>
            <a:ext cx="6385148" cy="1200329"/>
          </a:xfrm>
          <a:prstGeom prst="rect">
            <a:avLst/>
          </a:prstGeom>
        </p:spPr>
        <p:txBody>
          <a:bodyPr wrap="square">
            <a:spAutoFit/>
          </a:bodyPr>
          <a:lstStyle/>
          <a:p>
            <a:r>
              <a:rPr lang="en-US" sz="3600" b="1" dirty="0" smtClean="0">
                <a:solidFill>
                  <a:srgbClr val="24292D"/>
                </a:solidFill>
                <a:latin typeface="+mj-lt"/>
              </a:rPr>
              <a:t>1. Think </a:t>
            </a:r>
            <a:r>
              <a:rPr lang="en-US" sz="3600" b="1" dirty="0">
                <a:solidFill>
                  <a:srgbClr val="24292D"/>
                </a:solidFill>
                <a:latin typeface="+mj-lt"/>
              </a:rPr>
              <a:t>of your plan as a roadmap for stakeholders</a:t>
            </a:r>
            <a:endParaRPr lang="en-US" sz="3600" b="1" i="0" dirty="0">
              <a:solidFill>
                <a:srgbClr val="24292D"/>
              </a:solidFill>
              <a:effectLst/>
              <a:latin typeface="+mj-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4255" y="1050877"/>
            <a:ext cx="4370470" cy="2797181"/>
          </a:xfrm>
          <a:prstGeom prst="rect">
            <a:avLst/>
          </a:prstGeom>
        </p:spPr>
      </p:pic>
      <p:sp>
        <p:nvSpPr>
          <p:cNvPr id="5" name="TextBox 4"/>
          <p:cNvSpPr txBox="1"/>
          <p:nvPr/>
        </p:nvSpPr>
        <p:spPr>
          <a:xfrm>
            <a:off x="850710" y="2251206"/>
            <a:ext cx="4397358" cy="2554545"/>
          </a:xfrm>
          <a:prstGeom prst="rect">
            <a:avLst/>
          </a:prstGeom>
          <a:noFill/>
        </p:spPr>
        <p:txBody>
          <a:bodyPr wrap="none" rtlCol="0">
            <a:spAutoFit/>
          </a:bodyPr>
          <a:lstStyle/>
          <a:p>
            <a:r>
              <a:rPr lang="en-US" sz="3200" dirty="0" smtClean="0">
                <a:solidFill>
                  <a:srgbClr val="FF3399"/>
                </a:solidFill>
              </a:rPr>
              <a:t>Stakeholders can be </a:t>
            </a:r>
          </a:p>
          <a:p>
            <a:endParaRPr lang="en-US" sz="3200" dirty="0">
              <a:solidFill>
                <a:srgbClr val="FF3399"/>
              </a:solidFill>
            </a:endParaRPr>
          </a:p>
          <a:p>
            <a:pPr marL="342900" indent="-342900">
              <a:buAutoNum type="arabicPeriod"/>
            </a:pPr>
            <a:r>
              <a:rPr lang="en-US" sz="3200" dirty="0" smtClean="0">
                <a:solidFill>
                  <a:srgbClr val="FF3399"/>
                </a:solidFill>
              </a:rPr>
              <a:t>Project manager</a:t>
            </a:r>
          </a:p>
          <a:p>
            <a:pPr marL="342900" indent="-342900">
              <a:buAutoNum type="arabicPeriod"/>
            </a:pPr>
            <a:r>
              <a:rPr lang="en-US" sz="3200" dirty="0" smtClean="0">
                <a:solidFill>
                  <a:srgbClr val="FF3399"/>
                </a:solidFill>
              </a:rPr>
              <a:t>Consumer </a:t>
            </a:r>
          </a:p>
          <a:p>
            <a:pPr marL="342900" indent="-342900">
              <a:buAutoNum type="arabicPeriod"/>
            </a:pPr>
            <a:r>
              <a:rPr lang="en-US" sz="3200" dirty="0" smtClean="0">
                <a:solidFill>
                  <a:srgbClr val="FF3399"/>
                </a:solidFill>
              </a:rPr>
              <a:t>Team</a:t>
            </a:r>
            <a:endParaRPr lang="en-US" sz="3200" dirty="0">
              <a:solidFill>
                <a:srgbClr val="FF3399"/>
              </a:solidFill>
            </a:endParaRPr>
          </a:p>
        </p:txBody>
      </p:sp>
      <p:sp>
        <p:nvSpPr>
          <p:cNvPr id="6" name="Rectangle 5"/>
          <p:cNvSpPr/>
          <p:nvPr/>
        </p:nvSpPr>
        <p:spPr>
          <a:xfrm>
            <a:off x="764655" y="5221250"/>
            <a:ext cx="10794015" cy="1569660"/>
          </a:xfrm>
          <a:prstGeom prst="rect">
            <a:avLst/>
          </a:prstGeom>
        </p:spPr>
        <p:txBody>
          <a:bodyPr wrap="square">
            <a:spAutoFit/>
          </a:bodyPr>
          <a:lstStyle/>
          <a:p>
            <a:pPr algn="just"/>
            <a:r>
              <a:rPr lang="en-US" sz="2400" b="1" dirty="0">
                <a:solidFill>
                  <a:schemeClr val="tx1">
                    <a:lumMod val="75000"/>
                    <a:lumOff val="25000"/>
                  </a:schemeClr>
                </a:solidFill>
              </a:rPr>
              <a:t>Don’t assume that you automatically understand each stakeholder’s needs and goals. Before you get too far into documenting your project plan, talk to them to make sure you really understand the project and abilities and resources of everyone on the team</a:t>
            </a:r>
            <a:r>
              <a:rPr lang="en-US" sz="2400" dirty="0">
                <a:solidFill>
                  <a:schemeClr val="tx1">
                    <a:lumMod val="75000"/>
                    <a:lumOff val="25000"/>
                  </a:schemeClr>
                </a:solidFill>
                <a:latin typeface="Open Sans"/>
              </a:rPr>
              <a:t>.</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23705242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2510" y="-5389"/>
            <a:ext cx="8967519" cy="584775"/>
          </a:xfrm>
          <a:prstGeom prst="rect">
            <a:avLst/>
          </a:prstGeom>
        </p:spPr>
        <p:txBody>
          <a:bodyPr wrap="none">
            <a:spAutoFit/>
          </a:bodyPr>
          <a:lstStyle/>
          <a:p>
            <a:r>
              <a:rPr lang="en-US" sz="3200" b="1" dirty="0" smtClean="0">
                <a:solidFill>
                  <a:srgbClr val="24292D"/>
                </a:solidFill>
              </a:rPr>
              <a:t>2. Break </a:t>
            </a:r>
            <a:r>
              <a:rPr lang="en-US" sz="3200" b="1" dirty="0">
                <a:solidFill>
                  <a:srgbClr val="24292D"/>
                </a:solidFill>
              </a:rPr>
              <a:t>the project into a list of deliverables</a:t>
            </a:r>
            <a:endParaRPr lang="en-US" sz="3200" b="1" i="0" dirty="0">
              <a:solidFill>
                <a:srgbClr val="24292D"/>
              </a:solidFill>
              <a:effectLst/>
            </a:endParaRPr>
          </a:p>
        </p:txBody>
      </p:sp>
      <p:grpSp>
        <p:nvGrpSpPr>
          <p:cNvPr id="10" name="Group 9"/>
          <p:cNvGrpSpPr/>
          <p:nvPr/>
        </p:nvGrpSpPr>
        <p:grpSpPr>
          <a:xfrm>
            <a:off x="2301459" y="1989051"/>
            <a:ext cx="8441300" cy="4199708"/>
            <a:chOff x="1973913" y="1352461"/>
            <a:chExt cx="8441300" cy="419970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010" y="1514219"/>
              <a:ext cx="5422760" cy="3620921"/>
            </a:xfrm>
            <a:prstGeom prst="rect">
              <a:avLst/>
            </a:prstGeom>
          </p:spPr>
        </p:pic>
        <p:sp>
          <p:nvSpPr>
            <p:cNvPr id="4" name="TextBox 3"/>
            <p:cNvSpPr txBox="1"/>
            <p:nvPr/>
          </p:nvSpPr>
          <p:spPr>
            <a:xfrm>
              <a:off x="3774406" y="4905838"/>
              <a:ext cx="1814920" cy="646331"/>
            </a:xfrm>
            <a:prstGeom prst="rect">
              <a:avLst/>
            </a:prstGeom>
            <a:noFill/>
          </p:spPr>
          <p:txBody>
            <a:bodyPr wrap="none" rtlCol="0">
              <a:spAutoFit/>
            </a:bodyPr>
            <a:lstStyle/>
            <a:p>
              <a:r>
                <a:rPr lang="en-US" sz="3600" b="1" dirty="0" smtClean="0">
                  <a:solidFill>
                    <a:srgbClr val="002060"/>
                  </a:solidFill>
                </a:rPr>
                <a:t>Team 1</a:t>
              </a:r>
              <a:endParaRPr lang="en-US" sz="3600" b="1" dirty="0">
                <a:solidFill>
                  <a:srgbClr val="002060"/>
                </a:solidFill>
              </a:endParaRPr>
            </a:p>
          </p:txBody>
        </p:sp>
        <p:sp>
          <p:nvSpPr>
            <p:cNvPr id="5" name="TextBox 4"/>
            <p:cNvSpPr txBox="1"/>
            <p:nvPr/>
          </p:nvSpPr>
          <p:spPr>
            <a:xfrm>
              <a:off x="3734064" y="1352461"/>
              <a:ext cx="1814920" cy="646331"/>
            </a:xfrm>
            <a:prstGeom prst="rect">
              <a:avLst/>
            </a:prstGeom>
            <a:noFill/>
          </p:spPr>
          <p:txBody>
            <a:bodyPr wrap="none" rtlCol="0">
              <a:spAutoFit/>
            </a:bodyPr>
            <a:lstStyle/>
            <a:p>
              <a:r>
                <a:rPr lang="en-US" sz="3600" b="1" dirty="0" smtClean="0">
                  <a:solidFill>
                    <a:srgbClr val="002060"/>
                  </a:solidFill>
                </a:rPr>
                <a:t>Team 3</a:t>
              </a:r>
              <a:endParaRPr lang="en-US" sz="3600" b="1" dirty="0">
                <a:solidFill>
                  <a:srgbClr val="002060"/>
                </a:solidFill>
              </a:endParaRPr>
            </a:p>
          </p:txBody>
        </p:sp>
        <p:sp>
          <p:nvSpPr>
            <p:cNvPr id="6" name="TextBox 5"/>
            <p:cNvSpPr txBox="1"/>
            <p:nvPr/>
          </p:nvSpPr>
          <p:spPr>
            <a:xfrm>
              <a:off x="1973913" y="2092656"/>
              <a:ext cx="1800493" cy="646331"/>
            </a:xfrm>
            <a:prstGeom prst="rect">
              <a:avLst/>
            </a:prstGeom>
            <a:noFill/>
          </p:spPr>
          <p:txBody>
            <a:bodyPr wrap="none" rtlCol="0">
              <a:spAutoFit/>
            </a:bodyPr>
            <a:lstStyle/>
            <a:p>
              <a:r>
                <a:rPr lang="en-US" sz="3600" b="1" dirty="0" smtClean="0">
                  <a:solidFill>
                    <a:srgbClr val="002060"/>
                  </a:solidFill>
                </a:rPr>
                <a:t>Team 2</a:t>
              </a:r>
              <a:endParaRPr lang="en-US" sz="3600" b="1" dirty="0">
                <a:solidFill>
                  <a:srgbClr val="002060"/>
                </a:solidFill>
              </a:endParaRPr>
            </a:p>
          </p:txBody>
        </p:sp>
        <p:sp>
          <p:nvSpPr>
            <p:cNvPr id="7" name="TextBox 6"/>
            <p:cNvSpPr txBox="1"/>
            <p:nvPr/>
          </p:nvSpPr>
          <p:spPr>
            <a:xfrm>
              <a:off x="8600293" y="3596185"/>
              <a:ext cx="1814920" cy="646331"/>
            </a:xfrm>
            <a:prstGeom prst="rect">
              <a:avLst/>
            </a:prstGeom>
            <a:noFill/>
          </p:spPr>
          <p:txBody>
            <a:bodyPr wrap="none" rtlCol="0">
              <a:spAutoFit/>
            </a:bodyPr>
            <a:lstStyle/>
            <a:p>
              <a:r>
                <a:rPr lang="en-US" sz="3600" b="1" dirty="0" smtClean="0">
                  <a:solidFill>
                    <a:srgbClr val="002060"/>
                  </a:solidFill>
                </a:rPr>
                <a:t>Team 5</a:t>
              </a:r>
              <a:endParaRPr lang="en-US" sz="3600" b="1" dirty="0">
                <a:solidFill>
                  <a:srgbClr val="002060"/>
                </a:solidFill>
              </a:endParaRPr>
            </a:p>
          </p:txBody>
        </p:sp>
        <p:sp>
          <p:nvSpPr>
            <p:cNvPr id="8" name="TextBox 7"/>
            <p:cNvSpPr txBox="1"/>
            <p:nvPr/>
          </p:nvSpPr>
          <p:spPr>
            <a:xfrm>
              <a:off x="6799800" y="1446325"/>
              <a:ext cx="1800493" cy="646331"/>
            </a:xfrm>
            <a:prstGeom prst="rect">
              <a:avLst/>
            </a:prstGeom>
            <a:noFill/>
          </p:spPr>
          <p:txBody>
            <a:bodyPr wrap="none" rtlCol="0">
              <a:spAutoFit/>
            </a:bodyPr>
            <a:lstStyle/>
            <a:p>
              <a:r>
                <a:rPr lang="en-US" sz="3600" b="1" dirty="0" smtClean="0">
                  <a:solidFill>
                    <a:srgbClr val="002060"/>
                  </a:solidFill>
                </a:rPr>
                <a:t>Team 4</a:t>
              </a:r>
              <a:endParaRPr lang="en-US" sz="3600" b="1" dirty="0">
                <a:solidFill>
                  <a:srgbClr val="002060"/>
                </a:solidFill>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426" y="5363626"/>
            <a:ext cx="1266184" cy="127318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418" y="2415821"/>
            <a:ext cx="1266184" cy="127318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4917" y="3689001"/>
            <a:ext cx="1266184" cy="127318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4316" y="1514219"/>
            <a:ext cx="1266184" cy="127318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69" y="846954"/>
            <a:ext cx="1266184" cy="1273180"/>
          </a:xfrm>
          <a:prstGeom prst="rect">
            <a:avLst/>
          </a:prstGeom>
        </p:spPr>
      </p:pic>
    </p:spTree>
    <p:extLst>
      <p:ext uri="{BB962C8B-B14F-4D97-AF65-F5344CB8AC3E}">
        <p14:creationId xmlns:p14="http://schemas.microsoft.com/office/powerpoint/2010/main" val="7966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9488" y="118997"/>
            <a:ext cx="4560864" cy="646331"/>
          </a:xfrm>
          <a:prstGeom prst="rect">
            <a:avLst/>
          </a:prstGeom>
        </p:spPr>
        <p:txBody>
          <a:bodyPr wrap="none">
            <a:spAutoFit/>
          </a:bodyPr>
          <a:lstStyle/>
          <a:p>
            <a:r>
              <a:rPr lang="en-US" sz="3600" b="1" dirty="0" smtClean="0">
                <a:solidFill>
                  <a:srgbClr val="24292D"/>
                </a:solidFill>
              </a:rPr>
              <a:t>3. Talk </a:t>
            </a:r>
            <a:r>
              <a:rPr lang="en-US" sz="3600" b="1" dirty="0">
                <a:solidFill>
                  <a:srgbClr val="24292D"/>
                </a:solidFill>
              </a:rPr>
              <a:t>to your team</a:t>
            </a:r>
            <a:endParaRPr lang="en-US" sz="3600" b="1" i="0" dirty="0">
              <a:solidFill>
                <a:srgbClr val="24292D"/>
              </a:solidFill>
              <a:effectLst/>
            </a:endParaRPr>
          </a:p>
        </p:txBody>
      </p:sp>
      <p:sp>
        <p:nvSpPr>
          <p:cNvPr id="3" name="Rectangle 2"/>
          <p:cNvSpPr/>
          <p:nvPr/>
        </p:nvSpPr>
        <p:spPr>
          <a:xfrm>
            <a:off x="6846969" y="118997"/>
            <a:ext cx="4110421" cy="646331"/>
          </a:xfrm>
          <a:prstGeom prst="rect">
            <a:avLst/>
          </a:prstGeom>
        </p:spPr>
        <p:txBody>
          <a:bodyPr wrap="none">
            <a:spAutoFit/>
          </a:bodyPr>
          <a:lstStyle/>
          <a:p>
            <a:r>
              <a:rPr lang="en-US" sz="3600" b="1" dirty="0" smtClean="0">
                <a:solidFill>
                  <a:srgbClr val="24292D"/>
                </a:solidFill>
              </a:rPr>
              <a:t>4. Identifying risks</a:t>
            </a:r>
            <a:endParaRPr lang="en-US" sz="3600" b="1" i="0" dirty="0">
              <a:solidFill>
                <a:srgbClr val="24292D"/>
              </a:solidFill>
              <a:effectLs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6287" y="765328"/>
            <a:ext cx="4324065" cy="34506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969" y="923980"/>
            <a:ext cx="4476142" cy="3133299"/>
          </a:xfrm>
          <a:prstGeom prst="rect">
            <a:avLst/>
          </a:prstGeom>
        </p:spPr>
      </p:pic>
      <p:sp>
        <p:nvSpPr>
          <p:cNvPr id="6" name="Rectangle 5"/>
          <p:cNvSpPr/>
          <p:nvPr/>
        </p:nvSpPr>
        <p:spPr>
          <a:xfrm>
            <a:off x="1510694" y="4539097"/>
            <a:ext cx="4836580" cy="646331"/>
          </a:xfrm>
          <a:prstGeom prst="rect">
            <a:avLst/>
          </a:prstGeom>
        </p:spPr>
        <p:txBody>
          <a:bodyPr wrap="none">
            <a:spAutoFit/>
          </a:bodyPr>
          <a:lstStyle/>
          <a:p>
            <a:r>
              <a:rPr lang="en-US" sz="3600" b="1" dirty="0" smtClean="0">
                <a:solidFill>
                  <a:srgbClr val="24292D"/>
                </a:solidFill>
              </a:rPr>
              <a:t>5. Create the budget</a:t>
            </a:r>
            <a:endParaRPr lang="en-US" sz="3600" b="1" i="0" dirty="0">
              <a:solidFill>
                <a:srgbClr val="24292D"/>
              </a:solidFill>
              <a:effectLst/>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4748" y="4539097"/>
            <a:ext cx="2143125" cy="2143125"/>
          </a:xfrm>
          <a:prstGeom prst="rect">
            <a:avLst/>
          </a:prstGeom>
        </p:spPr>
      </p:pic>
    </p:spTree>
    <p:extLst>
      <p:ext uri="{BB962C8B-B14F-4D97-AF65-F5344CB8AC3E}">
        <p14:creationId xmlns:p14="http://schemas.microsoft.com/office/powerpoint/2010/main" val="381793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969237" y="316840"/>
            <a:ext cx="8949200" cy="830800"/>
          </a:xfrm>
          <a:prstGeom prst="rect">
            <a:avLst/>
          </a:prstGeom>
        </p:spPr>
        <p:txBody>
          <a:bodyPr spcFirstLastPara="1" vert="horz" wrap="square" lIns="0" tIns="0" rIns="0" bIns="0" rtlCol="0" anchor="b" anchorCtr="0">
            <a:noAutofit/>
          </a:bodyPr>
          <a:lstStyle/>
          <a:p>
            <a:r>
              <a:rPr lang="en" dirty="0" smtClean="0"/>
              <a:t>Books and resources</a:t>
            </a:r>
            <a:endParaRPr dirty="0"/>
          </a:p>
        </p:txBody>
      </p:sp>
      <p:sp>
        <p:nvSpPr>
          <p:cNvPr id="121" name="Google Shape;121;p15"/>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7</a:t>
            </a:fld>
            <a:endParaRPr/>
          </a:p>
        </p:txBody>
      </p:sp>
      <p:sp>
        <p:nvSpPr>
          <p:cNvPr id="2" name="TextBox 1"/>
          <p:cNvSpPr txBox="1"/>
          <p:nvPr/>
        </p:nvSpPr>
        <p:spPr>
          <a:xfrm>
            <a:off x="969237" y="1630325"/>
            <a:ext cx="9393963" cy="2143920"/>
          </a:xfrm>
          <a:prstGeom prst="rect">
            <a:avLst/>
          </a:prstGeom>
          <a:noFill/>
        </p:spPr>
        <p:txBody>
          <a:bodyPr wrap="square" rtlCol="0">
            <a:spAutoFit/>
          </a:bodyPr>
          <a:lstStyle/>
          <a:p>
            <a:pPr algn="just" fontAlgn="t"/>
            <a:r>
              <a:rPr lang="en-IN" sz="2400" b="1" dirty="0"/>
              <a:t>TEXT BOOKS:</a:t>
            </a:r>
          </a:p>
          <a:p>
            <a:pPr marL="457189" indent="-457189" algn="just" fontAlgn="t">
              <a:buAutoNum type="arabicPeriod"/>
            </a:pPr>
            <a:r>
              <a:rPr lang="en-IN" sz="2133" dirty="0">
                <a:solidFill>
                  <a:srgbClr val="C00000"/>
                </a:solidFill>
              </a:rPr>
              <a:t>Huge Jack, “Engineering Design, Planning, and Management” Academic Press, 2013. </a:t>
            </a:r>
          </a:p>
          <a:p>
            <a:pPr marL="457189" indent="-457189" algn="just" fontAlgn="t">
              <a:buAutoNum type="arabicPeriod"/>
            </a:pPr>
            <a:r>
              <a:rPr lang="en-IN" sz="2133" dirty="0">
                <a:solidFill>
                  <a:srgbClr val="C00000"/>
                </a:solidFill>
              </a:rPr>
              <a:t> Gerhard </a:t>
            </a:r>
            <a:r>
              <a:rPr lang="en-IN" sz="2133" dirty="0" err="1">
                <a:solidFill>
                  <a:srgbClr val="C00000"/>
                </a:solidFill>
              </a:rPr>
              <a:t>Pahl</a:t>
            </a:r>
            <a:r>
              <a:rPr lang="en-IN" sz="2133" dirty="0">
                <a:solidFill>
                  <a:srgbClr val="C00000"/>
                </a:solidFill>
              </a:rPr>
              <a:t>, Wolfgang </a:t>
            </a:r>
            <a:r>
              <a:rPr lang="en-IN" sz="2133" dirty="0" err="1">
                <a:solidFill>
                  <a:srgbClr val="C00000"/>
                </a:solidFill>
              </a:rPr>
              <a:t>Beitz</a:t>
            </a:r>
            <a:r>
              <a:rPr lang="en-IN" sz="2133" dirty="0">
                <a:solidFill>
                  <a:srgbClr val="C00000"/>
                </a:solidFill>
              </a:rPr>
              <a:t> “Engineering Design: A Systematic Approach” 2014.</a:t>
            </a:r>
          </a:p>
          <a:p>
            <a:endParaRPr lang="en-IN" sz="2400" dirty="0"/>
          </a:p>
        </p:txBody>
      </p:sp>
      <p:sp>
        <p:nvSpPr>
          <p:cNvPr id="6" name="TextBox 5"/>
          <p:cNvSpPr txBox="1"/>
          <p:nvPr/>
        </p:nvSpPr>
        <p:spPr>
          <a:xfrm>
            <a:off x="969237" y="3818270"/>
            <a:ext cx="9393963" cy="2308324"/>
          </a:xfrm>
          <a:prstGeom prst="rect">
            <a:avLst/>
          </a:prstGeom>
          <a:noFill/>
        </p:spPr>
        <p:txBody>
          <a:bodyPr wrap="square" rtlCol="0">
            <a:spAutoFit/>
          </a:bodyPr>
          <a:lstStyle/>
          <a:p>
            <a:pPr algn="just" fontAlgn="t"/>
            <a:endParaRPr lang="en-IN" sz="2400" b="1" dirty="0"/>
          </a:p>
          <a:p>
            <a:pPr algn="just" fontAlgn="t"/>
            <a:r>
              <a:rPr lang="en-IN" sz="2400" b="1" dirty="0"/>
              <a:t>Google Classroom :</a:t>
            </a:r>
          </a:p>
          <a:p>
            <a:pPr algn="just" fontAlgn="t"/>
            <a:endParaRPr lang="en-IN" sz="2400" b="1" dirty="0"/>
          </a:p>
          <a:p>
            <a:endParaRPr lang="en-IN" sz="2400" dirty="0"/>
          </a:p>
          <a:p>
            <a:endParaRPr lang="en-IN" sz="2400" dirty="0"/>
          </a:p>
          <a:p>
            <a:endParaRPr lang="en-IN" sz="2400" dirty="0"/>
          </a:p>
        </p:txBody>
      </p:sp>
      <p:pic>
        <p:nvPicPr>
          <p:cNvPr id="4" name="Picture 3"/>
          <p:cNvPicPr>
            <a:picLocks noChangeAspect="1"/>
          </p:cNvPicPr>
          <p:nvPr/>
        </p:nvPicPr>
        <p:blipFill>
          <a:blip r:embed="rId3"/>
          <a:stretch>
            <a:fillRect/>
          </a:stretch>
        </p:blipFill>
        <p:spPr>
          <a:xfrm>
            <a:off x="1744078" y="4532793"/>
            <a:ext cx="1189100" cy="1031211"/>
          </a:xfrm>
          <a:prstGeom prst="rect">
            <a:avLst/>
          </a:prstGeom>
        </p:spPr>
      </p:pic>
    </p:spTree>
    <p:extLst>
      <p:ext uri="{BB962C8B-B14F-4D97-AF65-F5344CB8AC3E}">
        <p14:creationId xmlns:p14="http://schemas.microsoft.com/office/powerpoint/2010/main" val="3339248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70330" y="0"/>
            <a:ext cx="5216571" cy="4371300"/>
            <a:chOff x="870330" y="0"/>
            <a:chExt cx="5216571" cy="4371300"/>
          </a:xfrm>
        </p:grpSpPr>
        <p:sp>
          <p:nvSpPr>
            <p:cNvPr id="2" name="Rectangle 1"/>
            <p:cNvSpPr/>
            <p:nvPr/>
          </p:nvSpPr>
          <p:spPr>
            <a:xfrm>
              <a:off x="1549363" y="0"/>
              <a:ext cx="4145687" cy="646331"/>
            </a:xfrm>
            <a:prstGeom prst="rect">
              <a:avLst/>
            </a:prstGeom>
          </p:spPr>
          <p:txBody>
            <a:bodyPr wrap="none">
              <a:spAutoFit/>
            </a:bodyPr>
            <a:lstStyle/>
            <a:p>
              <a:r>
                <a:rPr lang="en-US" sz="3600" b="1" dirty="0" smtClean="0">
                  <a:solidFill>
                    <a:srgbClr val="24292D"/>
                  </a:solidFill>
                </a:rPr>
                <a:t>6. Add milestones</a:t>
              </a:r>
              <a:endParaRPr lang="en-US" sz="3600" b="1" i="0" dirty="0">
                <a:solidFill>
                  <a:srgbClr val="24292D"/>
                </a:solidFill>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30" y="1231521"/>
              <a:ext cx="5216571" cy="3139779"/>
            </a:xfrm>
            <a:prstGeom prst="rect">
              <a:avLst/>
            </a:prstGeom>
          </p:spPr>
        </p:pic>
      </p:grpSp>
      <p:grpSp>
        <p:nvGrpSpPr>
          <p:cNvPr id="7" name="Group 6"/>
          <p:cNvGrpSpPr/>
          <p:nvPr/>
        </p:nvGrpSpPr>
        <p:grpSpPr>
          <a:xfrm>
            <a:off x="5883955" y="0"/>
            <a:ext cx="6817562" cy="5473089"/>
            <a:chOff x="5883955" y="0"/>
            <a:chExt cx="6817562" cy="5473089"/>
          </a:xfrm>
        </p:grpSpPr>
        <p:sp>
          <p:nvSpPr>
            <p:cNvPr id="3" name="Rectangle 2"/>
            <p:cNvSpPr/>
            <p:nvPr/>
          </p:nvSpPr>
          <p:spPr>
            <a:xfrm>
              <a:off x="6437536" y="0"/>
              <a:ext cx="4931158" cy="646331"/>
            </a:xfrm>
            <a:prstGeom prst="rect">
              <a:avLst/>
            </a:prstGeom>
          </p:spPr>
          <p:txBody>
            <a:bodyPr wrap="none">
              <a:spAutoFit/>
            </a:bodyPr>
            <a:lstStyle/>
            <a:p>
              <a:r>
                <a:rPr lang="en-US" sz="3600" b="1" dirty="0" smtClean="0">
                  <a:solidFill>
                    <a:srgbClr val="24292D"/>
                  </a:solidFill>
                </a:rPr>
                <a:t>7. Check for progress</a:t>
              </a:r>
              <a:endParaRPr lang="en-US" sz="3600" b="1" i="0" dirty="0">
                <a:solidFill>
                  <a:srgbClr val="24292D"/>
                </a:solidFill>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955" y="928048"/>
              <a:ext cx="6817562" cy="4545041"/>
            </a:xfrm>
            <a:prstGeom prst="rect">
              <a:avLst/>
            </a:prstGeom>
          </p:spPr>
        </p:pic>
      </p:grpSp>
    </p:spTree>
    <p:extLst>
      <p:ext uri="{BB962C8B-B14F-4D97-AF65-F5344CB8AC3E}">
        <p14:creationId xmlns:p14="http://schemas.microsoft.com/office/powerpoint/2010/main" val="284801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0312" y="0"/>
            <a:ext cx="5695790" cy="646331"/>
          </a:xfrm>
          <a:prstGeom prst="rect">
            <a:avLst/>
          </a:prstGeom>
          <a:noFill/>
        </p:spPr>
        <p:txBody>
          <a:bodyPr wrap="none" rtlCol="0">
            <a:spAutoFit/>
          </a:bodyPr>
          <a:lstStyle/>
          <a:p>
            <a:r>
              <a:rPr lang="en-US" sz="3600" b="1" dirty="0" smtClean="0"/>
              <a:t>Role of project manager</a:t>
            </a:r>
            <a:endParaRPr lang="en-US" sz="3600" b="1" dirty="0"/>
          </a:p>
        </p:txBody>
      </p:sp>
      <p:sp>
        <p:nvSpPr>
          <p:cNvPr id="3" name="Rectangle 2"/>
          <p:cNvSpPr/>
          <p:nvPr/>
        </p:nvSpPr>
        <p:spPr>
          <a:xfrm>
            <a:off x="1460312" y="646331"/>
            <a:ext cx="10440536" cy="1569660"/>
          </a:xfrm>
          <a:prstGeom prst="rect">
            <a:avLst/>
          </a:prstGeom>
        </p:spPr>
        <p:txBody>
          <a:bodyPr wrap="square">
            <a:spAutoFit/>
          </a:bodyPr>
          <a:lstStyle/>
          <a:p>
            <a:pPr algn="just"/>
            <a:r>
              <a:rPr lang="en-IN" sz="2400" dirty="0" smtClean="0">
                <a:solidFill>
                  <a:srgbClr val="FF0000"/>
                </a:solidFill>
              </a:rPr>
              <a:t>The project manager is responsible for creating, tracking, and revising the plan. However, the process of planning should include multiple groups and people, typically called stakeholders, or sometimes the audience.</a:t>
            </a:r>
            <a:endParaRPr lang="en-IN" sz="2400" dirty="0">
              <a:solidFill>
                <a:srgbClr val="FF0000"/>
              </a:solidFill>
            </a:endParaRPr>
          </a:p>
        </p:txBody>
      </p:sp>
      <p:sp>
        <p:nvSpPr>
          <p:cNvPr id="4" name="Rectangle 3"/>
          <p:cNvSpPr/>
          <p:nvPr/>
        </p:nvSpPr>
        <p:spPr>
          <a:xfrm>
            <a:off x="5168016" y="2093161"/>
            <a:ext cx="6096000" cy="4524315"/>
          </a:xfrm>
          <a:prstGeom prst="rect">
            <a:avLst/>
          </a:prstGeom>
        </p:spPr>
        <p:txBody>
          <a:bodyPr>
            <a:spAutoFit/>
          </a:bodyPr>
          <a:lstStyle/>
          <a:p>
            <a:pPr>
              <a:buFont typeface="Arial" panose="020B0604020202020204" pitchFamily="34" charset="0"/>
              <a:buChar char="•"/>
            </a:pPr>
            <a:r>
              <a:rPr lang="en-US" sz="2400" b="1" dirty="0">
                <a:solidFill>
                  <a:srgbClr val="7030A0"/>
                </a:solidFill>
              </a:rPr>
              <a:t>Planning and Defining Scope</a:t>
            </a:r>
          </a:p>
          <a:p>
            <a:pPr>
              <a:buFont typeface="Arial" panose="020B0604020202020204" pitchFamily="34" charset="0"/>
              <a:buChar char="•"/>
            </a:pPr>
            <a:r>
              <a:rPr lang="en-US" sz="2400" b="1" dirty="0">
                <a:solidFill>
                  <a:srgbClr val="7030A0"/>
                </a:solidFill>
              </a:rPr>
              <a:t>Activity Planning and Sequencing</a:t>
            </a:r>
          </a:p>
          <a:p>
            <a:pPr>
              <a:buFont typeface="Arial" panose="020B0604020202020204" pitchFamily="34" charset="0"/>
              <a:buChar char="•"/>
            </a:pPr>
            <a:r>
              <a:rPr lang="en-US" sz="2400" b="1" dirty="0">
                <a:solidFill>
                  <a:srgbClr val="7030A0"/>
                </a:solidFill>
              </a:rPr>
              <a:t>Resource Planning</a:t>
            </a:r>
          </a:p>
          <a:p>
            <a:pPr>
              <a:buFont typeface="Arial" panose="020B0604020202020204" pitchFamily="34" charset="0"/>
              <a:buChar char="•"/>
            </a:pPr>
            <a:r>
              <a:rPr lang="en-US" sz="2400" b="1" dirty="0">
                <a:solidFill>
                  <a:srgbClr val="7030A0"/>
                </a:solidFill>
              </a:rPr>
              <a:t>Developing Schedules</a:t>
            </a:r>
          </a:p>
          <a:p>
            <a:pPr>
              <a:buFont typeface="Arial" panose="020B0604020202020204" pitchFamily="34" charset="0"/>
              <a:buChar char="•"/>
            </a:pPr>
            <a:r>
              <a:rPr lang="en-US" sz="2400" b="1" dirty="0" smtClean="0">
                <a:solidFill>
                  <a:srgbClr val="7030A0"/>
                </a:solidFill>
              </a:rPr>
              <a:t>Developing </a:t>
            </a:r>
            <a:r>
              <a:rPr lang="en-US" sz="2400" b="1" dirty="0">
                <a:solidFill>
                  <a:srgbClr val="7030A0"/>
                </a:solidFill>
              </a:rPr>
              <a:t>a Budget</a:t>
            </a:r>
          </a:p>
          <a:p>
            <a:pPr>
              <a:buFont typeface="Arial" panose="020B0604020202020204" pitchFamily="34" charset="0"/>
              <a:buChar char="•"/>
            </a:pPr>
            <a:r>
              <a:rPr lang="en-US" sz="2400" b="1" dirty="0">
                <a:solidFill>
                  <a:srgbClr val="7030A0"/>
                </a:solidFill>
              </a:rPr>
              <a:t>Documentation</a:t>
            </a:r>
          </a:p>
          <a:p>
            <a:pPr>
              <a:buFont typeface="Arial" panose="020B0604020202020204" pitchFamily="34" charset="0"/>
              <a:buChar char="•"/>
            </a:pPr>
            <a:r>
              <a:rPr lang="en-US" sz="2400" b="1" dirty="0">
                <a:solidFill>
                  <a:srgbClr val="7030A0"/>
                </a:solidFill>
              </a:rPr>
              <a:t>Creating Charts and Schedules</a:t>
            </a:r>
          </a:p>
          <a:p>
            <a:pPr>
              <a:buFont typeface="Arial" panose="020B0604020202020204" pitchFamily="34" charset="0"/>
              <a:buChar char="•"/>
            </a:pPr>
            <a:r>
              <a:rPr lang="en-US" sz="2400" b="1" dirty="0">
                <a:solidFill>
                  <a:srgbClr val="7030A0"/>
                </a:solidFill>
              </a:rPr>
              <a:t>Risk Analysis</a:t>
            </a:r>
          </a:p>
          <a:p>
            <a:pPr>
              <a:buFont typeface="Arial" panose="020B0604020202020204" pitchFamily="34" charset="0"/>
              <a:buChar char="•"/>
            </a:pPr>
            <a:r>
              <a:rPr lang="en-US" sz="2400" b="1" dirty="0" smtClean="0">
                <a:solidFill>
                  <a:srgbClr val="7030A0"/>
                </a:solidFill>
              </a:rPr>
              <a:t>Monitoring </a:t>
            </a:r>
            <a:r>
              <a:rPr lang="en-US" sz="2400" b="1" dirty="0">
                <a:solidFill>
                  <a:srgbClr val="7030A0"/>
                </a:solidFill>
              </a:rPr>
              <a:t>and Reporting Progress</a:t>
            </a:r>
          </a:p>
          <a:p>
            <a:pPr>
              <a:buFont typeface="Arial" panose="020B0604020202020204" pitchFamily="34" charset="0"/>
              <a:buChar char="•"/>
            </a:pPr>
            <a:r>
              <a:rPr lang="en-US" sz="2400" b="1" dirty="0">
                <a:solidFill>
                  <a:srgbClr val="7030A0"/>
                </a:solidFill>
              </a:rPr>
              <a:t>Team Leadership</a:t>
            </a:r>
          </a:p>
          <a:p>
            <a:pPr>
              <a:buFont typeface="Arial" panose="020B0604020202020204" pitchFamily="34" charset="0"/>
              <a:buChar char="•"/>
            </a:pPr>
            <a:r>
              <a:rPr lang="en-US" sz="2400" b="1" dirty="0" smtClean="0">
                <a:solidFill>
                  <a:srgbClr val="7030A0"/>
                </a:solidFill>
              </a:rPr>
              <a:t>Controlling </a:t>
            </a:r>
            <a:r>
              <a:rPr lang="en-US" sz="2400" b="1" dirty="0">
                <a:solidFill>
                  <a:srgbClr val="7030A0"/>
                </a:solidFill>
              </a:rPr>
              <a:t>Quality</a:t>
            </a:r>
          </a:p>
          <a:p>
            <a:pPr>
              <a:buFont typeface="Arial" panose="020B0604020202020204" pitchFamily="34" charset="0"/>
              <a:buChar char="•"/>
            </a:pPr>
            <a:r>
              <a:rPr lang="en-US" sz="2400" b="1" dirty="0">
                <a:solidFill>
                  <a:srgbClr val="7030A0"/>
                </a:solidFill>
              </a:rPr>
              <a:t>Benefits </a:t>
            </a:r>
            <a:r>
              <a:rPr lang="en-US" sz="2400" b="1" dirty="0" smtClean="0">
                <a:solidFill>
                  <a:srgbClr val="7030A0"/>
                </a:solidFill>
              </a:rPr>
              <a:t>Realization</a:t>
            </a:r>
            <a:endParaRPr lang="en-US" sz="2400" b="1" i="0" dirty="0">
              <a:solidFill>
                <a:srgbClr val="7030A0"/>
              </a:solidFill>
              <a:effectLst/>
            </a:endParaRPr>
          </a:p>
        </p:txBody>
      </p:sp>
    </p:spTree>
    <p:extLst>
      <p:ext uri="{BB962C8B-B14F-4D97-AF65-F5344CB8AC3E}">
        <p14:creationId xmlns:p14="http://schemas.microsoft.com/office/powerpoint/2010/main" val="260511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5148" y="2456597"/>
            <a:ext cx="4264309" cy="769441"/>
          </a:xfrm>
          <a:prstGeom prst="rect">
            <a:avLst/>
          </a:prstGeom>
          <a:noFill/>
        </p:spPr>
        <p:txBody>
          <a:bodyPr wrap="none" rtlCol="0">
            <a:spAutoFit/>
          </a:bodyPr>
          <a:lstStyle/>
          <a:p>
            <a:r>
              <a:rPr lang="en-US" sz="4400" b="1" dirty="0" smtClean="0">
                <a:solidFill>
                  <a:srgbClr val="990099"/>
                </a:solidFill>
              </a:rPr>
              <a:t>Design making</a:t>
            </a:r>
            <a:endParaRPr lang="en-US" sz="4400" b="1" dirty="0">
              <a:solidFill>
                <a:srgbClr val="990099"/>
              </a:solidFill>
            </a:endParaRPr>
          </a:p>
        </p:txBody>
      </p:sp>
    </p:spTree>
    <p:extLst>
      <p:ext uri="{BB962C8B-B14F-4D97-AF65-F5344CB8AC3E}">
        <p14:creationId xmlns:p14="http://schemas.microsoft.com/office/powerpoint/2010/main" val="7626073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337" y="0"/>
            <a:ext cx="10285863" cy="6740307"/>
          </a:xfrm>
          <a:prstGeom prst="rect">
            <a:avLst/>
          </a:prstGeom>
        </p:spPr>
        <p:txBody>
          <a:bodyPr wrap="square">
            <a:spAutoFit/>
          </a:bodyPr>
          <a:lstStyle/>
          <a:p>
            <a:pPr algn="just"/>
            <a:r>
              <a:rPr lang="en-IN" b="1" dirty="0"/>
              <a:t>Revolutionary</a:t>
            </a:r>
            <a:r>
              <a:rPr lang="en-IN" dirty="0"/>
              <a:t>: The design is completely open ended. Concepts are system </a:t>
            </a:r>
            <a:r>
              <a:rPr lang="en-IN" dirty="0" smtClean="0"/>
              <a:t>wide</a:t>
            </a:r>
          </a:p>
          <a:p>
            <a:pPr algn="just"/>
            <a:endParaRPr lang="en-IN" dirty="0"/>
          </a:p>
          <a:p>
            <a:pPr algn="ctr"/>
            <a:r>
              <a:rPr lang="en-US" b="1" cap="all" dirty="0">
                <a:solidFill>
                  <a:srgbClr val="FF0000"/>
                </a:solidFill>
              </a:rPr>
              <a:t>WORLD’S FIRST ANTIVIRAL FACE MASK WITH ACTIVE UV-C STERILIZING MAKES IT EASY TO BREATHE 99% CLEAN </a:t>
            </a:r>
            <a:r>
              <a:rPr lang="en-US" b="1" cap="all" dirty="0" smtClean="0">
                <a:solidFill>
                  <a:srgbClr val="FF0000"/>
                </a:solidFill>
              </a:rPr>
              <a:t>AIR</a:t>
            </a:r>
          </a:p>
          <a:p>
            <a:pPr algn="just"/>
            <a:endParaRPr lang="en-US" cap="all" dirty="0"/>
          </a:p>
          <a:p>
            <a:pPr algn="just"/>
            <a:endParaRPr lang="en-US" cap="all" dirty="0" smtClean="0"/>
          </a:p>
          <a:p>
            <a:pPr algn="just"/>
            <a:endParaRPr lang="en-US" cap="all" dirty="0"/>
          </a:p>
          <a:p>
            <a:pPr algn="just"/>
            <a:endParaRPr lang="en-US" cap="all" dirty="0" smtClean="0"/>
          </a:p>
          <a:p>
            <a:pPr algn="just"/>
            <a:endParaRPr lang="en-US" cap="all" dirty="0"/>
          </a:p>
          <a:p>
            <a:pPr algn="just"/>
            <a:endParaRPr lang="en-IN" b="1" dirty="0"/>
          </a:p>
          <a:p>
            <a:pPr algn="just"/>
            <a:endParaRPr lang="en-IN" b="1" dirty="0" smtClean="0"/>
          </a:p>
          <a:p>
            <a:pPr algn="just"/>
            <a:endParaRPr lang="en-IN" b="1" dirty="0" smtClean="0"/>
          </a:p>
          <a:p>
            <a:pPr algn="just"/>
            <a:endParaRPr lang="en-IN" b="1" dirty="0"/>
          </a:p>
          <a:p>
            <a:pPr algn="just"/>
            <a:endParaRPr lang="en-IN" b="1" dirty="0" smtClean="0"/>
          </a:p>
          <a:p>
            <a:pPr algn="just"/>
            <a:endParaRPr lang="en-IN" b="1" dirty="0"/>
          </a:p>
          <a:p>
            <a:pPr algn="just"/>
            <a:endParaRPr lang="en-IN" b="1" dirty="0" smtClean="0"/>
          </a:p>
          <a:p>
            <a:pPr algn="just"/>
            <a:endParaRPr lang="en-IN" b="1" dirty="0"/>
          </a:p>
          <a:p>
            <a:pPr algn="just"/>
            <a:endParaRPr lang="en-IN" b="1" dirty="0" smtClean="0"/>
          </a:p>
          <a:p>
            <a:pPr algn="just"/>
            <a:endParaRPr lang="en-IN" b="1" dirty="0"/>
          </a:p>
          <a:p>
            <a:pPr algn="just"/>
            <a:endParaRPr lang="en-IN" b="1" dirty="0" smtClean="0"/>
          </a:p>
          <a:p>
            <a:pPr algn="just"/>
            <a:endParaRPr lang="en-IN" b="1" dirty="0"/>
          </a:p>
          <a:p>
            <a:pPr algn="just"/>
            <a:r>
              <a:rPr lang="en-IN" b="1" dirty="0" smtClean="0"/>
              <a:t>Evolutionary</a:t>
            </a:r>
            <a:r>
              <a:rPr lang="en-IN" dirty="0"/>
              <a:t>: An existing design is to be refined. Some new concepts are </a:t>
            </a:r>
            <a:r>
              <a:rPr lang="en-IN" dirty="0" smtClean="0"/>
              <a:t>required.</a:t>
            </a:r>
            <a:endParaRPr lang="en-IN" b="1" dirty="0"/>
          </a:p>
          <a:p>
            <a:pPr algn="just"/>
            <a:endParaRPr lang="en-IN" b="1" dirty="0"/>
          </a:p>
          <a:p>
            <a:pPr algn="just"/>
            <a:r>
              <a:rPr lang="en-IN" b="1" dirty="0"/>
              <a:t>Standard</a:t>
            </a:r>
            <a:r>
              <a:rPr lang="en-IN" dirty="0"/>
              <a:t>: Using well-understood approaches to design. The focus is on the </a:t>
            </a:r>
            <a:r>
              <a:rPr lang="en-IN" dirty="0" smtClean="0"/>
              <a:t>details.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268" y="1393967"/>
            <a:ext cx="4735773" cy="3157182"/>
          </a:xfrm>
          <a:prstGeom prst="rect">
            <a:avLst/>
          </a:prstGeom>
        </p:spPr>
      </p:pic>
      <p:sp>
        <p:nvSpPr>
          <p:cNvPr id="4" name="Rounded Rectangle 3"/>
          <p:cNvSpPr/>
          <p:nvPr/>
        </p:nvSpPr>
        <p:spPr>
          <a:xfrm>
            <a:off x="837062" y="1255593"/>
            <a:ext cx="5500047" cy="3875965"/>
          </a:xfrm>
          <a:prstGeom prst="roundRect">
            <a:avLst/>
          </a:prstGeom>
          <a:solidFill>
            <a:schemeClr val="accent4">
              <a:lumMod val="20000"/>
              <a:lumOff val="80000"/>
            </a:schemeClr>
          </a:solid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rgbClr val="FF0000"/>
                </a:solidFill>
              </a:rPr>
              <a:t>The UV Mask comes with a dual filtration system that delivers the cleanest air quality of any existing face-mask. A preliminary replaceable N95 filter blocks 95% of particles like dust, dirt, debris, up to 0.3 microns. Microorganisms smaller than 0.3 microns then enter the UV-C Sterile Vortex, a helix-shaped filter that blasts microorganisms with UV-C light to destroy 99.9% of the remaining 5% on a DNA level, to give you air that isn’t just clean, it’s medical-grade, sterile-clean, bringing total filtration efficiency to 99.99%.</a:t>
            </a:r>
            <a:endParaRPr lang="en-IN" dirty="0">
              <a:solidFill>
                <a:srgbClr val="FF0000"/>
              </a:solidFill>
            </a:endParaRPr>
          </a:p>
          <a:p>
            <a:pPr algn="just"/>
            <a:endParaRPr lang="en-US" dirty="0">
              <a:solidFill>
                <a:srgbClr val="FF0000"/>
              </a:solidFill>
            </a:endParaRPr>
          </a:p>
        </p:txBody>
      </p:sp>
    </p:spTree>
    <p:extLst>
      <p:ext uri="{BB962C8B-B14F-4D97-AF65-F5344CB8AC3E}">
        <p14:creationId xmlns:p14="http://schemas.microsoft.com/office/powerpoint/2010/main" val="327902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xEl>
                                              <p:pRg st="20" end="20"/>
                                            </p:txEl>
                                          </p:spTgt>
                                        </p:tgtEl>
                                        <p:attrNameLst>
                                          <p:attrName>style.visibility</p:attrName>
                                        </p:attrNameLst>
                                      </p:cBhvr>
                                      <p:to>
                                        <p:strVal val="visible"/>
                                      </p:to>
                                    </p:set>
                                    <p:animEffect transition="in" filter="fade">
                                      <p:cBhvr>
                                        <p:cTn id="31" dur="1000"/>
                                        <p:tgtEl>
                                          <p:spTgt spid="2">
                                            <p:txEl>
                                              <p:pRg st="20" end="20"/>
                                            </p:txEl>
                                          </p:spTgt>
                                        </p:tgtEl>
                                      </p:cBhvr>
                                    </p:animEffect>
                                    <p:anim calcmode="lin" valueType="num">
                                      <p:cBhvr>
                                        <p:cTn id="32" dur="1000" fill="hold"/>
                                        <p:tgtEl>
                                          <p:spTgt spid="2">
                                            <p:txEl>
                                              <p:pRg st="20" end="20"/>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20" end="2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22" end="22"/>
                                            </p:txEl>
                                          </p:spTgt>
                                        </p:tgtEl>
                                        <p:attrNameLst>
                                          <p:attrName>style.visibility</p:attrName>
                                        </p:attrNameLst>
                                      </p:cBhvr>
                                      <p:to>
                                        <p:strVal val="visible"/>
                                      </p:to>
                                    </p:set>
                                    <p:animEffect transition="in" filter="fade">
                                      <p:cBhvr>
                                        <p:cTn id="36" dur="1000"/>
                                        <p:tgtEl>
                                          <p:spTgt spid="2">
                                            <p:txEl>
                                              <p:pRg st="22" end="22"/>
                                            </p:txEl>
                                          </p:spTgt>
                                        </p:tgtEl>
                                      </p:cBhvr>
                                    </p:animEffect>
                                    <p:anim calcmode="lin" valueType="num">
                                      <p:cBhvr>
                                        <p:cTn id="37" dur="1000" fill="hold"/>
                                        <p:tgtEl>
                                          <p:spTgt spid="2">
                                            <p:txEl>
                                              <p:pRg st="22" end="22"/>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22" end="2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121613" y="1954151"/>
            <a:ext cx="8269908" cy="2773925"/>
            <a:chOff x="1657589" y="1244467"/>
            <a:chExt cx="8269908" cy="2773925"/>
          </a:xfrm>
        </p:grpSpPr>
        <p:pic>
          <p:nvPicPr>
            <p:cNvPr id="2" name="Picture 2" descr="Related image">
              <a:extLst>
                <a:ext uri="{FF2B5EF4-FFF2-40B4-BE49-F238E27FC236}">
                  <a16:creationId xmlns:a16="http://schemas.microsoft.com/office/drawing/2014/main" id="{48A228F6-3713-4EFD-B802-BBEC8F6476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7589" y="1244467"/>
              <a:ext cx="2631381" cy="18241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ttps://qph.fs.quoracdn.net/main-qimg-90be31b1b6eb63abb20c27827a0d6088-c">
              <a:extLst>
                <a:ext uri="{FF2B5EF4-FFF2-40B4-BE49-F238E27FC236}">
                  <a16:creationId xmlns:a16="http://schemas.microsoft.com/office/drawing/2014/main" id="{5F02E7FE-8306-4525-9468-27595D2C3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461" y="1244467"/>
              <a:ext cx="2571960" cy="18241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inverted house">
              <a:extLst>
                <a:ext uri="{FF2B5EF4-FFF2-40B4-BE49-F238E27FC236}">
                  <a16:creationId xmlns:a16="http://schemas.microsoft.com/office/drawing/2014/main" id="{4225DE28-E1BD-462A-BACC-5DC5C0AE4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036" y="1244467"/>
              <a:ext cx="2427461" cy="1824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2AA908-1A1B-4CEF-B5D8-49F7F20861F7}"/>
                </a:ext>
              </a:extLst>
            </p:cNvPr>
            <p:cNvSpPr txBox="1"/>
            <p:nvPr/>
          </p:nvSpPr>
          <p:spPr>
            <a:xfrm>
              <a:off x="1968874" y="3359462"/>
              <a:ext cx="1857797" cy="646331"/>
            </a:xfrm>
            <a:prstGeom prst="rect">
              <a:avLst/>
            </a:prstGeom>
            <a:noFill/>
          </p:spPr>
          <p:txBody>
            <a:bodyPr wrap="square" rtlCol="0">
              <a:spAutoFit/>
            </a:bodyPr>
            <a:lstStyle/>
            <a:p>
              <a:r>
                <a:rPr lang="en-IN" sz="1800" dirty="0"/>
                <a:t>Technology Centred Design</a:t>
              </a:r>
            </a:p>
          </p:txBody>
        </p:sp>
        <p:sp>
          <p:nvSpPr>
            <p:cNvPr id="6" name="TextBox 5">
              <a:extLst>
                <a:ext uri="{FF2B5EF4-FFF2-40B4-BE49-F238E27FC236}">
                  <a16:creationId xmlns:a16="http://schemas.microsoft.com/office/drawing/2014/main" id="{532AA908-1A1B-4CEF-B5D8-49F7F20861F7}"/>
                </a:ext>
              </a:extLst>
            </p:cNvPr>
            <p:cNvSpPr txBox="1"/>
            <p:nvPr/>
          </p:nvSpPr>
          <p:spPr>
            <a:xfrm>
              <a:off x="4854747" y="3359462"/>
              <a:ext cx="1857797" cy="646331"/>
            </a:xfrm>
            <a:prstGeom prst="rect">
              <a:avLst/>
            </a:prstGeom>
            <a:noFill/>
          </p:spPr>
          <p:txBody>
            <a:bodyPr wrap="square" rtlCol="0">
              <a:spAutoFit/>
            </a:bodyPr>
            <a:lstStyle/>
            <a:p>
              <a:r>
                <a:rPr lang="en-IN" sz="1800" dirty="0" smtClean="0"/>
                <a:t>Business Centred Design</a:t>
              </a:r>
              <a:endParaRPr lang="en-IN" sz="1800" dirty="0"/>
            </a:p>
          </p:txBody>
        </p:sp>
        <p:sp>
          <p:nvSpPr>
            <p:cNvPr id="7" name="TextBox 6">
              <a:extLst>
                <a:ext uri="{FF2B5EF4-FFF2-40B4-BE49-F238E27FC236}">
                  <a16:creationId xmlns:a16="http://schemas.microsoft.com/office/drawing/2014/main" id="{532AA908-1A1B-4CEF-B5D8-49F7F20861F7}"/>
                </a:ext>
              </a:extLst>
            </p:cNvPr>
            <p:cNvSpPr txBox="1"/>
            <p:nvPr/>
          </p:nvSpPr>
          <p:spPr>
            <a:xfrm>
              <a:off x="7784867" y="3372061"/>
              <a:ext cx="1857797" cy="646331"/>
            </a:xfrm>
            <a:prstGeom prst="rect">
              <a:avLst/>
            </a:prstGeom>
            <a:noFill/>
          </p:spPr>
          <p:txBody>
            <a:bodyPr wrap="square" rtlCol="0">
              <a:spAutoFit/>
            </a:bodyPr>
            <a:lstStyle/>
            <a:p>
              <a:r>
                <a:rPr lang="en-IN" sz="1800" dirty="0" smtClean="0"/>
                <a:t>Designer Centred Design</a:t>
              </a:r>
              <a:endParaRPr lang="en-IN" sz="1800" dirty="0"/>
            </a:p>
          </p:txBody>
        </p:sp>
      </p:grpSp>
      <p:sp>
        <p:nvSpPr>
          <p:cNvPr id="9" name="Rounded Rectangle 8"/>
          <p:cNvSpPr/>
          <p:nvPr/>
        </p:nvSpPr>
        <p:spPr>
          <a:xfrm>
            <a:off x="1630293" y="272955"/>
            <a:ext cx="8905778" cy="641445"/>
          </a:xfrm>
          <a:prstGeom prst="round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FFFF00"/>
                </a:solidFill>
              </a:rPr>
              <a:t>Three broad categories of design</a:t>
            </a:r>
            <a:endParaRPr lang="en-US" sz="3600" dirty="0">
              <a:solidFill>
                <a:srgbClr val="FFFF00"/>
              </a:solidFill>
            </a:endParaRPr>
          </a:p>
        </p:txBody>
      </p:sp>
    </p:spTree>
    <p:extLst>
      <p:ext uri="{BB962C8B-B14F-4D97-AF65-F5344CB8AC3E}">
        <p14:creationId xmlns:p14="http://schemas.microsoft.com/office/powerpoint/2010/main" val="5923446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7;p15"/>
          <p:cNvSpPr txBox="1">
            <a:spLocks/>
          </p:cNvSpPr>
          <p:nvPr/>
        </p:nvSpPr>
        <p:spPr>
          <a:xfrm>
            <a:off x="1805101" y="183039"/>
            <a:ext cx="6711900" cy="623100"/>
          </a:xfrm>
          <a:prstGeom prst="rect">
            <a:avLst/>
          </a:prstGeom>
        </p:spPr>
        <p:txBody>
          <a:bodyPr spcFirstLastPara="1" wrap="square" lIns="0" tIns="0" rIns="0" bIns="0" anchor="b" anchorCtr="0">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b="1" dirty="0" smtClean="0">
                <a:solidFill>
                  <a:srgbClr val="002060"/>
                </a:solidFill>
              </a:rPr>
              <a:t>Design Thinking Process</a:t>
            </a:r>
            <a:endParaRPr lang="en-US" b="1" dirty="0">
              <a:solidFill>
                <a:srgbClr val="00206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575" y="1697653"/>
            <a:ext cx="2619375" cy="1743075"/>
          </a:xfrm>
          <a:prstGeom prst="rect">
            <a:avLst/>
          </a:prstGeom>
        </p:spPr>
      </p:pic>
      <p:sp>
        <p:nvSpPr>
          <p:cNvPr id="4" name="Oval 3"/>
          <p:cNvSpPr/>
          <p:nvPr/>
        </p:nvSpPr>
        <p:spPr>
          <a:xfrm>
            <a:off x="4590837" y="2148597"/>
            <a:ext cx="1910686" cy="1050878"/>
          </a:xfrm>
          <a:prstGeom prst="ellipse">
            <a:avLst/>
          </a:prstGeom>
          <a:solidFill>
            <a:srgbClr val="FF6699"/>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2060"/>
                </a:solidFill>
              </a:rPr>
              <a:t>Define</a:t>
            </a:r>
            <a:endParaRPr lang="en-US" sz="2800" b="1" dirty="0">
              <a:solidFill>
                <a:srgbClr val="002060"/>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5304" y="1907345"/>
            <a:ext cx="3793105" cy="153338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1794" y="4467513"/>
            <a:ext cx="3566615" cy="22291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205" y="4946605"/>
            <a:ext cx="2466975" cy="1857375"/>
          </a:xfrm>
          <a:prstGeom prst="rect">
            <a:avLst/>
          </a:prstGeom>
        </p:spPr>
      </p:pic>
      <p:cxnSp>
        <p:nvCxnSpPr>
          <p:cNvPr id="11" name="Curved Connector 10"/>
          <p:cNvCxnSpPr>
            <a:stCxn id="3" idx="0"/>
          </p:cNvCxnSpPr>
          <p:nvPr/>
        </p:nvCxnSpPr>
        <p:spPr>
          <a:xfrm rot="16200000" flipH="1">
            <a:off x="2764524" y="989391"/>
            <a:ext cx="976383" cy="2392907"/>
          </a:xfrm>
          <a:prstGeom prst="curvedConnector4">
            <a:avLst>
              <a:gd name="adj1" fmla="val -23413"/>
              <a:gd name="adj2" fmla="val 77366"/>
            </a:avLst>
          </a:prstGeom>
          <a:ln w="76200"/>
        </p:spPr>
        <p:style>
          <a:lnRef idx="1">
            <a:schemeClr val="dk1"/>
          </a:lnRef>
          <a:fillRef idx="0">
            <a:schemeClr val="dk1"/>
          </a:fillRef>
          <a:effectRef idx="0">
            <a:schemeClr val="dk1"/>
          </a:effectRef>
          <a:fontRef idx="minor">
            <a:schemeClr val="tx1"/>
          </a:fontRef>
        </p:style>
      </p:cxnSp>
      <p:cxnSp>
        <p:nvCxnSpPr>
          <p:cNvPr id="13" name="Curved Connector 12"/>
          <p:cNvCxnSpPr>
            <a:stCxn id="4" idx="7"/>
          </p:cNvCxnSpPr>
          <p:nvPr/>
        </p:nvCxnSpPr>
        <p:spPr>
          <a:xfrm rot="16200000" flipH="1">
            <a:off x="6807410" y="1716795"/>
            <a:ext cx="495296" cy="1666696"/>
          </a:xfrm>
          <a:prstGeom prst="curvedConnector4">
            <a:avLst>
              <a:gd name="adj1" fmla="val -46154"/>
              <a:gd name="adj2" fmla="val 58394"/>
            </a:avLst>
          </a:prstGeom>
          <a:ln w="76200"/>
        </p:spPr>
        <p:style>
          <a:lnRef idx="1">
            <a:schemeClr val="dk1"/>
          </a:lnRef>
          <a:fillRef idx="0">
            <a:schemeClr val="dk1"/>
          </a:fillRef>
          <a:effectRef idx="0">
            <a:schemeClr val="dk1"/>
          </a:effectRef>
          <a:fontRef idx="minor">
            <a:schemeClr val="tx1"/>
          </a:fontRef>
        </p:style>
      </p:cxnSp>
      <p:cxnSp>
        <p:nvCxnSpPr>
          <p:cNvPr id="17" name="Curved Connector 16"/>
          <p:cNvCxnSpPr>
            <a:stCxn id="5" idx="3"/>
          </p:cNvCxnSpPr>
          <p:nvPr/>
        </p:nvCxnSpPr>
        <p:spPr>
          <a:xfrm flipH="1">
            <a:off x="10140287" y="2674037"/>
            <a:ext cx="678122" cy="1679599"/>
          </a:xfrm>
          <a:prstGeom prst="curvedConnector4">
            <a:avLst>
              <a:gd name="adj1" fmla="val -33711"/>
              <a:gd name="adj2" fmla="val 72824"/>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6" idx="1"/>
            <a:endCxn id="7" idx="3"/>
          </p:cNvCxnSpPr>
          <p:nvPr/>
        </p:nvCxnSpPr>
        <p:spPr>
          <a:xfrm rot="10800000" flipV="1">
            <a:off x="5546180" y="5582079"/>
            <a:ext cx="1705614" cy="293213"/>
          </a:xfrm>
          <a:prstGeom prst="curvedConnector3">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5738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7;p15"/>
          <p:cNvSpPr txBox="1">
            <a:spLocks/>
          </p:cNvSpPr>
          <p:nvPr/>
        </p:nvSpPr>
        <p:spPr>
          <a:xfrm>
            <a:off x="1777806" y="210335"/>
            <a:ext cx="6711900" cy="623100"/>
          </a:xfrm>
          <a:prstGeom prst="rect">
            <a:avLst/>
          </a:prstGeom>
        </p:spPr>
        <p:txBody>
          <a:bodyPr spcFirstLastPara="1" wrap="square" lIns="0" tIns="0" rIns="0" bIns="0" anchor="b" anchorCtr="0">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b="1" dirty="0" smtClean="0">
                <a:solidFill>
                  <a:srgbClr val="002060"/>
                </a:solidFill>
              </a:rPr>
              <a:t>Human Centered Design</a:t>
            </a:r>
            <a:endParaRPr lang="en-US" b="1" dirty="0">
              <a:solidFill>
                <a:srgbClr val="002060"/>
              </a:solidFill>
            </a:endParaRPr>
          </a:p>
        </p:txBody>
      </p:sp>
      <p:sp>
        <p:nvSpPr>
          <p:cNvPr id="3" name="Rectangle 2"/>
          <p:cNvSpPr/>
          <p:nvPr/>
        </p:nvSpPr>
        <p:spPr>
          <a:xfrm>
            <a:off x="1249681" y="1120787"/>
            <a:ext cx="10473746" cy="1477328"/>
          </a:xfrm>
          <a:prstGeom prst="rect">
            <a:avLst/>
          </a:prstGeom>
        </p:spPr>
        <p:txBody>
          <a:bodyPr wrap="square">
            <a:spAutoFit/>
          </a:bodyPr>
          <a:lstStyle/>
          <a:p>
            <a:pPr algn="just"/>
            <a:r>
              <a:rPr lang="en-US" b="1" dirty="0">
                <a:solidFill>
                  <a:srgbClr val="002060"/>
                </a:solidFill>
              </a:rPr>
              <a:t>Human-centered design is a problem-solving method that requires you to put your consumer’s needs first when tackling an issue</a:t>
            </a:r>
            <a:r>
              <a:rPr lang="en-US" b="1" dirty="0" smtClean="0">
                <a:solidFill>
                  <a:srgbClr val="002060"/>
                </a:solidFill>
              </a:rPr>
              <a:t>.</a:t>
            </a:r>
          </a:p>
          <a:p>
            <a:pPr algn="just"/>
            <a:endParaRPr lang="en-US" dirty="0" smtClean="0"/>
          </a:p>
          <a:p>
            <a:pPr algn="just"/>
            <a:r>
              <a:rPr lang="en-IN" b="1" dirty="0" smtClean="0">
                <a:solidFill>
                  <a:srgbClr val="002060"/>
                </a:solidFill>
                <a:latin typeface="Open Sans"/>
              </a:rPr>
              <a:t>Design </a:t>
            </a:r>
            <a:r>
              <a:rPr lang="en-IN" b="1" dirty="0">
                <a:solidFill>
                  <a:srgbClr val="002060"/>
                </a:solidFill>
                <a:latin typeface="Open Sans"/>
              </a:rPr>
              <a:t>Thinking, popularized by Stanford’s </a:t>
            </a:r>
            <a:r>
              <a:rPr lang="en-IN" b="1" dirty="0" err="1">
                <a:solidFill>
                  <a:srgbClr val="002060"/>
                </a:solidFill>
                <a:latin typeface="Open Sans"/>
              </a:rPr>
              <a:t>d.school</a:t>
            </a:r>
            <a:r>
              <a:rPr lang="en-IN" b="1" dirty="0">
                <a:solidFill>
                  <a:srgbClr val="002060"/>
                </a:solidFill>
                <a:latin typeface="Open Sans"/>
              </a:rPr>
              <a:t>, is a process that you go through to create solutions that will actually be adopted by people</a:t>
            </a:r>
            <a:endParaRPr lang="en-IN" b="1" dirty="0">
              <a:solidFill>
                <a:srgbClr val="002060"/>
              </a:solidFill>
            </a:endParaRPr>
          </a:p>
        </p:txBody>
      </p:sp>
      <p:pic>
        <p:nvPicPr>
          <p:cNvPr id="4" name="Picture 3"/>
          <p:cNvPicPr>
            <a:picLocks noChangeAspect="1"/>
          </p:cNvPicPr>
          <p:nvPr/>
        </p:nvPicPr>
        <p:blipFill>
          <a:blip r:embed="rId2"/>
          <a:stretch>
            <a:fillRect/>
          </a:stretch>
        </p:blipFill>
        <p:spPr>
          <a:xfrm>
            <a:off x="2405748" y="2885468"/>
            <a:ext cx="7420640" cy="2737410"/>
          </a:xfrm>
          <a:prstGeom prst="rect">
            <a:avLst/>
          </a:prstGeom>
        </p:spPr>
      </p:pic>
      <p:sp>
        <p:nvSpPr>
          <p:cNvPr id="5" name="Rectangle 4"/>
          <p:cNvSpPr/>
          <p:nvPr/>
        </p:nvSpPr>
        <p:spPr>
          <a:xfrm>
            <a:off x="904348" y="5773146"/>
            <a:ext cx="10819079" cy="923330"/>
          </a:xfrm>
          <a:prstGeom prst="rect">
            <a:avLst/>
          </a:prstGeom>
        </p:spPr>
        <p:txBody>
          <a:bodyPr wrap="square">
            <a:spAutoFit/>
          </a:bodyPr>
          <a:lstStyle/>
          <a:p>
            <a:pPr algn="just"/>
            <a:r>
              <a:rPr lang="en-IN" b="1" dirty="0">
                <a:solidFill>
                  <a:srgbClr val="002060"/>
                </a:solidFill>
                <a:latin typeface="Open Sans"/>
              </a:rPr>
              <a:t>Human-</a:t>
            </a:r>
            <a:r>
              <a:rPr lang="en-IN" b="1" dirty="0" err="1">
                <a:solidFill>
                  <a:srgbClr val="002060"/>
                </a:solidFill>
                <a:latin typeface="Open Sans"/>
              </a:rPr>
              <a:t>Centered</a:t>
            </a:r>
            <a:r>
              <a:rPr lang="en-IN" b="1" dirty="0">
                <a:solidFill>
                  <a:srgbClr val="002060"/>
                </a:solidFill>
                <a:latin typeface="Open Sans"/>
              </a:rPr>
              <a:t> Design, popularized by IDEO.org, is a </a:t>
            </a:r>
            <a:r>
              <a:rPr lang="en-IN" b="1" dirty="0" smtClean="0">
                <a:solidFill>
                  <a:srgbClr val="002060"/>
                </a:solidFill>
                <a:latin typeface="Open Sans"/>
              </a:rPr>
              <a:t>mind-set</a:t>
            </a:r>
            <a:r>
              <a:rPr lang="en-IN" b="1" dirty="0">
                <a:solidFill>
                  <a:srgbClr val="002060"/>
                </a:solidFill>
                <a:latin typeface="Open Sans"/>
              </a:rPr>
              <a:t> that overlays design thinking to ensure that the products are actually relevant and beneficial— in the long run — for the people they are intended to serve.</a:t>
            </a:r>
            <a:endParaRPr lang="en-IN" b="1" dirty="0">
              <a:solidFill>
                <a:srgbClr val="002060"/>
              </a:solidFill>
            </a:endParaRPr>
          </a:p>
        </p:txBody>
      </p:sp>
    </p:spTree>
    <p:extLst>
      <p:ext uri="{BB962C8B-B14F-4D97-AF65-F5344CB8AC3E}">
        <p14:creationId xmlns:p14="http://schemas.microsoft.com/office/powerpoint/2010/main" val="8402743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401" y="2006539"/>
            <a:ext cx="6563089" cy="4519637"/>
          </a:xfrm>
          <a:prstGeom prst="rect">
            <a:avLst/>
          </a:prstGeom>
        </p:spPr>
      </p:pic>
      <p:sp>
        <p:nvSpPr>
          <p:cNvPr id="3" name="Rectangle 2"/>
          <p:cNvSpPr/>
          <p:nvPr/>
        </p:nvSpPr>
        <p:spPr>
          <a:xfrm>
            <a:off x="1695919" y="307607"/>
            <a:ext cx="9877382" cy="1477328"/>
          </a:xfrm>
          <a:prstGeom prst="rect">
            <a:avLst/>
          </a:prstGeom>
        </p:spPr>
        <p:txBody>
          <a:bodyPr wrap="square">
            <a:spAutoFit/>
          </a:bodyPr>
          <a:lstStyle/>
          <a:p>
            <a:pPr algn="just"/>
            <a:r>
              <a:rPr lang="en-IN" b="1" dirty="0">
                <a:solidFill>
                  <a:srgbClr val="002060"/>
                </a:solidFill>
                <a:latin typeface="Open Sans"/>
              </a:rPr>
              <a:t>To make this more clear, any business can use </a:t>
            </a:r>
            <a:r>
              <a:rPr lang="en-IN" b="1" i="1" dirty="0">
                <a:solidFill>
                  <a:srgbClr val="002060"/>
                </a:solidFill>
                <a:latin typeface="Open Sans"/>
              </a:rPr>
              <a:t>Design Thinking</a:t>
            </a:r>
            <a:r>
              <a:rPr lang="en-IN" b="1" dirty="0">
                <a:solidFill>
                  <a:srgbClr val="002060"/>
                </a:solidFill>
                <a:latin typeface="Open Sans"/>
              </a:rPr>
              <a:t> to build a solution that is capable of making money. For example, a company may use Design Thinking to create a video game or TV show for kids. Applying </a:t>
            </a:r>
            <a:r>
              <a:rPr lang="en-IN" b="1" i="1" dirty="0" smtClean="0">
                <a:solidFill>
                  <a:srgbClr val="002060"/>
                </a:solidFill>
                <a:latin typeface="Open Sans"/>
              </a:rPr>
              <a:t>Human-</a:t>
            </a:r>
            <a:r>
              <a:rPr lang="en-IN" b="1" i="1" dirty="0" err="1" smtClean="0">
                <a:solidFill>
                  <a:srgbClr val="002060"/>
                </a:solidFill>
                <a:latin typeface="Open Sans"/>
              </a:rPr>
              <a:t>centered</a:t>
            </a:r>
            <a:r>
              <a:rPr lang="en-IN" b="1" i="1" dirty="0" smtClean="0">
                <a:solidFill>
                  <a:srgbClr val="002060"/>
                </a:solidFill>
                <a:latin typeface="Open Sans"/>
              </a:rPr>
              <a:t> </a:t>
            </a:r>
            <a:r>
              <a:rPr lang="en-IN" b="1" i="1" dirty="0">
                <a:solidFill>
                  <a:srgbClr val="002060"/>
                </a:solidFill>
                <a:latin typeface="Open Sans"/>
              </a:rPr>
              <a:t>Design</a:t>
            </a:r>
            <a:r>
              <a:rPr lang="en-IN" b="1" dirty="0">
                <a:solidFill>
                  <a:srgbClr val="002060"/>
                </a:solidFill>
                <a:latin typeface="Open Sans"/>
              </a:rPr>
              <a:t> on top of this will ensure that the show actually serves the needs of the people watching it (for example meeting the learning objectives of the children watching the show or playing the game</a:t>
            </a:r>
            <a:r>
              <a:rPr lang="en-IN" b="1" dirty="0" smtClean="0">
                <a:solidFill>
                  <a:srgbClr val="002060"/>
                </a:solidFill>
                <a:latin typeface="Open Sans"/>
              </a:rPr>
              <a:t>).</a:t>
            </a:r>
            <a:endParaRPr lang="en-IN" b="1" dirty="0">
              <a:solidFill>
                <a:srgbClr val="002060"/>
              </a:solidFill>
            </a:endParaRPr>
          </a:p>
        </p:txBody>
      </p:sp>
    </p:spTree>
    <p:extLst>
      <p:ext uri="{BB962C8B-B14F-4D97-AF65-F5344CB8AC3E}">
        <p14:creationId xmlns:p14="http://schemas.microsoft.com/office/powerpoint/2010/main" val="29747877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7752" y="1163189"/>
            <a:ext cx="3573414" cy="646331"/>
          </a:xfrm>
          <a:prstGeom prst="rect">
            <a:avLst/>
          </a:prstGeom>
        </p:spPr>
        <p:txBody>
          <a:bodyPr wrap="none">
            <a:spAutoFit/>
          </a:bodyPr>
          <a:lstStyle/>
          <a:p>
            <a:r>
              <a:rPr lang="en-US" sz="3600" b="1" dirty="0">
                <a:solidFill>
                  <a:srgbClr val="292929"/>
                </a:solidFill>
              </a:rPr>
              <a:t>Kids toothbrush</a:t>
            </a:r>
            <a:endParaRPr lang="en-US" sz="3600" b="1" i="0" dirty="0">
              <a:solidFill>
                <a:srgbClr val="292929"/>
              </a:solidFill>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752" y="2225445"/>
            <a:ext cx="3277057" cy="3962953"/>
          </a:xfrm>
          <a:prstGeom prst="rect">
            <a:avLst/>
          </a:prstGeom>
        </p:spPr>
      </p:pic>
      <p:sp>
        <p:nvSpPr>
          <p:cNvPr id="4" name="Rectangle 3"/>
          <p:cNvSpPr/>
          <p:nvPr/>
        </p:nvSpPr>
        <p:spPr>
          <a:xfrm>
            <a:off x="5900382" y="3052759"/>
            <a:ext cx="6096000" cy="2308324"/>
          </a:xfrm>
          <a:prstGeom prst="rect">
            <a:avLst/>
          </a:prstGeom>
        </p:spPr>
        <p:txBody>
          <a:bodyPr>
            <a:spAutoFit/>
          </a:bodyPr>
          <a:lstStyle/>
          <a:p>
            <a:pPr algn="just"/>
            <a:r>
              <a:rPr lang="en-US" b="1" dirty="0">
                <a:solidFill>
                  <a:srgbClr val="002060"/>
                </a:solidFill>
              </a:rPr>
              <a:t>Make the handles fat and squishy. So the kids can hold it easily. Adding rubber grips to the handle gives more grip when brushing the teeth</a:t>
            </a:r>
            <a:r>
              <a:rPr lang="en-US" b="1" dirty="0" smtClean="0">
                <a:solidFill>
                  <a:srgbClr val="002060"/>
                </a:solidFill>
              </a:rPr>
              <a:t>.</a:t>
            </a:r>
          </a:p>
          <a:p>
            <a:pPr algn="just"/>
            <a:endParaRPr lang="en-US" b="1" dirty="0">
              <a:solidFill>
                <a:srgbClr val="002060"/>
              </a:solidFill>
            </a:endParaRPr>
          </a:p>
          <a:p>
            <a:pPr algn="just"/>
            <a:endParaRPr lang="en-US" b="1" dirty="0">
              <a:solidFill>
                <a:srgbClr val="002060"/>
              </a:solidFill>
            </a:endParaRPr>
          </a:p>
          <a:p>
            <a:pPr algn="just"/>
            <a:r>
              <a:rPr lang="en-US" b="1" dirty="0">
                <a:solidFill>
                  <a:srgbClr val="002060"/>
                </a:solidFill>
              </a:rPr>
              <a:t>To encourage kids to brush every day the designers included comic characters and in the toothbrush and brush holder.</a:t>
            </a:r>
            <a:endParaRPr lang="en-US" b="1" i="0" dirty="0">
              <a:solidFill>
                <a:srgbClr val="002060"/>
              </a:solidFill>
              <a:effectLst/>
            </a:endParaRPr>
          </a:p>
        </p:txBody>
      </p:sp>
      <p:sp>
        <p:nvSpPr>
          <p:cNvPr id="5" name="Rectangle 4"/>
          <p:cNvSpPr/>
          <p:nvPr/>
        </p:nvSpPr>
        <p:spPr>
          <a:xfrm>
            <a:off x="1727752" y="224044"/>
            <a:ext cx="6670416" cy="523220"/>
          </a:xfrm>
          <a:prstGeom prst="rect">
            <a:avLst/>
          </a:prstGeom>
        </p:spPr>
        <p:txBody>
          <a:bodyPr wrap="none">
            <a:spAutoFit/>
          </a:bodyPr>
          <a:lstStyle/>
          <a:p>
            <a:pPr algn="just"/>
            <a:r>
              <a:rPr lang="en-IN" sz="2800" b="1" dirty="0">
                <a:solidFill>
                  <a:srgbClr val="002060"/>
                </a:solidFill>
              </a:rPr>
              <a:t>Examples of Human Cantered Design</a:t>
            </a:r>
          </a:p>
        </p:txBody>
      </p:sp>
    </p:spTree>
    <p:extLst>
      <p:ext uri="{BB962C8B-B14F-4D97-AF65-F5344CB8AC3E}">
        <p14:creationId xmlns:p14="http://schemas.microsoft.com/office/powerpoint/2010/main" val="10211219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01" y="1760799"/>
            <a:ext cx="6088650" cy="3982735"/>
          </a:xfrm>
          <a:prstGeom prst="rect">
            <a:avLst/>
          </a:prstGeom>
        </p:spPr>
      </p:pic>
      <p:sp>
        <p:nvSpPr>
          <p:cNvPr id="3" name="Rectangle 2"/>
          <p:cNvSpPr/>
          <p:nvPr/>
        </p:nvSpPr>
        <p:spPr>
          <a:xfrm>
            <a:off x="6869373" y="3105836"/>
            <a:ext cx="5099714" cy="1200329"/>
          </a:xfrm>
          <a:prstGeom prst="rect">
            <a:avLst/>
          </a:prstGeom>
        </p:spPr>
        <p:txBody>
          <a:bodyPr wrap="square">
            <a:spAutoFit/>
          </a:bodyPr>
          <a:lstStyle/>
          <a:p>
            <a:pPr algn="just"/>
            <a:r>
              <a:rPr lang="en-US" sz="2400" b="1" dirty="0">
                <a:solidFill>
                  <a:srgbClr val="002060"/>
                </a:solidFill>
              </a:rPr>
              <a:t>The Node chair combines the many needs of modern students into a minimal, graceful design.</a:t>
            </a:r>
          </a:p>
        </p:txBody>
      </p:sp>
      <p:sp>
        <p:nvSpPr>
          <p:cNvPr id="4" name="Rectangle 3"/>
          <p:cNvSpPr/>
          <p:nvPr/>
        </p:nvSpPr>
        <p:spPr>
          <a:xfrm>
            <a:off x="1618570" y="442408"/>
            <a:ext cx="6670416" cy="523220"/>
          </a:xfrm>
          <a:prstGeom prst="rect">
            <a:avLst/>
          </a:prstGeom>
        </p:spPr>
        <p:txBody>
          <a:bodyPr wrap="none">
            <a:spAutoFit/>
          </a:bodyPr>
          <a:lstStyle/>
          <a:p>
            <a:pPr algn="just"/>
            <a:r>
              <a:rPr lang="en-IN" sz="2800" b="1" dirty="0">
                <a:solidFill>
                  <a:srgbClr val="002060"/>
                </a:solidFill>
              </a:rPr>
              <a:t>Examples of Human Cantered Design</a:t>
            </a:r>
          </a:p>
        </p:txBody>
      </p:sp>
    </p:spTree>
    <p:extLst>
      <p:ext uri="{BB962C8B-B14F-4D97-AF65-F5344CB8AC3E}">
        <p14:creationId xmlns:p14="http://schemas.microsoft.com/office/powerpoint/2010/main" val="2380568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fld id="{00000000-1234-1234-1234-123412341234}" type="slidenum">
              <a:rPr lang="en" smtClean="0"/>
              <a:pPr/>
              <a:t>8</a:t>
            </a:fld>
            <a:endParaRPr lang="en"/>
          </a:p>
        </p:txBody>
      </p:sp>
      <p:sp>
        <p:nvSpPr>
          <p:cNvPr id="9" name="Google Shape;134;p17"/>
          <p:cNvSpPr txBox="1">
            <a:spLocks/>
          </p:cNvSpPr>
          <p:nvPr/>
        </p:nvSpPr>
        <p:spPr>
          <a:xfrm>
            <a:off x="2466600" y="2466374"/>
            <a:ext cx="847930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aleway ExtraBold"/>
              <a:buNone/>
              <a:defRPr sz="4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4800"/>
              <a:buFont typeface="Raleway ExtraBold"/>
              <a:buNone/>
              <a:defRPr sz="4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4800"/>
              <a:buFont typeface="Raleway ExtraBold"/>
              <a:buNone/>
              <a:defRPr sz="4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4800"/>
              <a:buFont typeface="Raleway ExtraBold"/>
              <a:buNone/>
              <a:defRPr sz="4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4800"/>
              <a:buFont typeface="Raleway ExtraBold"/>
              <a:buNone/>
              <a:defRPr sz="4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4800"/>
              <a:buFont typeface="Raleway ExtraBold"/>
              <a:buNone/>
              <a:defRPr sz="4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4800"/>
              <a:buFont typeface="Raleway ExtraBold"/>
              <a:buNone/>
              <a:defRPr sz="4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4800"/>
              <a:buFont typeface="Raleway ExtraBold"/>
              <a:buNone/>
              <a:defRPr sz="4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4800"/>
              <a:buFont typeface="Raleway ExtraBold"/>
              <a:buNone/>
              <a:defRPr sz="4800" b="0" i="0" u="none" strike="noStrike" cap="none">
                <a:solidFill>
                  <a:schemeClr val="dk1"/>
                </a:solidFill>
                <a:latin typeface="Raleway ExtraBold"/>
                <a:ea typeface="Raleway ExtraBold"/>
                <a:cs typeface="Raleway ExtraBold"/>
                <a:sym typeface="Raleway ExtraBold"/>
              </a:defRPr>
            </a:lvl9pPr>
          </a:lstStyle>
          <a:p>
            <a:pPr marL="0" marR="0" lvl="0" indent="0" algn="l" defTabSz="914400" rtl="0" eaLnBrk="1" fontAlgn="auto" latinLnBrk="0" hangingPunct="1">
              <a:lnSpc>
                <a:spcPct val="100000"/>
              </a:lnSpc>
              <a:spcBef>
                <a:spcPts val="0"/>
              </a:spcBef>
              <a:spcAft>
                <a:spcPts val="0"/>
              </a:spcAft>
              <a:buClr>
                <a:srgbClr val="111111"/>
              </a:buClr>
              <a:buSzPts val="4800"/>
              <a:buFont typeface="Raleway ExtraBold"/>
              <a:buNone/>
              <a:tabLst/>
              <a:defRPr/>
            </a:pPr>
            <a:r>
              <a:rPr kumimoji="0" lang="en-IN" sz="4800" b="0" i="0" u="none" strike="noStrike" kern="0" cap="none" spc="0" normalizeH="0" baseline="0" noProof="0" dirty="0" smtClean="0">
                <a:ln>
                  <a:noFill/>
                </a:ln>
                <a:solidFill>
                  <a:srgbClr val="111111"/>
                </a:solidFill>
                <a:effectLst/>
                <a:uLnTx/>
                <a:uFillTx/>
                <a:latin typeface="Raleway ExtraBold"/>
                <a:sym typeface="Raleway ExtraBold"/>
              </a:rPr>
              <a:t>What is Engineering</a:t>
            </a:r>
            <a:r>
              <a:rPr kumimoji="0" lang="en-IN" sz="4800" b="0" i="0" u="none" strike="noStrike" kern="0" cap="none" spc="0" normalizeH="0" noProof="0" dirty="0" smtClean="0">
                <a:ln>
                  <a:noFill/>
                </a:ln>
                <a:solidFill>
                  <a:srgbClr val="111111"/>
                </a:solidFill>
                <a:effectLst/>
                <a:uLnTx/>
                <a:uFillTx/>
                <a:latin typeface="Raleway ExtraBold"/>
                <a:sym typeface="Raleway ExtraBold"/>
              </a:rPr>
              <a:t> </a:t>
            </a:r>
            <a:r>
              <a:rPr kumimoji="0" lang="en-IN" sz="4800" b="0" i="0" u="none" strike="noStrike" kern="0" cap="none" spc="0" normalizeH="0" baseline="0" noProof="0" dirty="0" smtClean="0">
                <a:ln>
                  <a:noFill/>
                </a:ln>
                <a:solidFill>
                  <a:srgbClr val="111111"/>
                </a:solidFill>
                <a:effectLst/>
                <a:uLnTx/>
                <a:uFillTx/>
                <a:latin typeface="Raleway ExtraBold"/>
                <a:sym typeface="Raleway ExtraBold"/>
              </a:rPr>
              <a:t>Design</a:t>
            </a:r>
            <a:r>
              <a:rPr kumimoji="0" lang="en-IN" sz="4800" b="0" i="0" u="none" strike="noStrike" kern="0" cap="none" spc="0" normalizeH="0" noProof="0" dirty="0" smtClean="0">
                <a:ln>
                  <a:noFill/>
                </a:ln>
                <a:solidFill>
                  <a:srgbClr val="111111"/>
                </a:solidFill>
                <a:effectLst/>
                <a:uLnTx/>
                <a:uFillTx/>
                <a:latin typeface="Raleway ExtraBold"/>
                <a:sym typeface="Raleway ExtraBold"/>
              </a:rPr>
              <a:t> ?</a:t>
            </a:r>
            <a:endParaRPr kumimoji="0" lang="en-IN" sz="4800" b="0" i="0" u="none" strike="noStrike" kern="0" cap="none" spc="0" normalizeH="0" baseline="0" noProof="0" dirty="0">
              <a:ln>
                <a:noFill/>
              </a:ln>
              <a:solidFill>
                <a:srgbClr val="111111"/>
              </a:solidFill>
              <a:effectLst/>
              <a:uLnTx/>
              <a:uFillTx/>
              <a:latin typeface="Raleway ExtraBold"/>
              <a:sym typeface="Raleway ExtraBold"/>
            </a:endParaRPr>
          </a:p>
        </p:txBody>
      </p:sp>
    </p:spTree>
    <p:extLst>
      <p:ext uri="{BB962C8B-B14F-4D97-AF65-F5344CB8AC3E}">
        <p14:creationId xmlns:p14="http://schemas.microsoft.com/office/powerpoint/2010/main" val="31491488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1617" y="412423"/>
            <a:ext cx="6670416" cy="523220"/>
          </a:xfrm>
          <a:prstGeom prst="rect">
            <a:avLst/>
          </a:prstGeom>
        </p:spPr>
        <p:txBody>
          <a:bodyPr wrap="none">
            <a:spAutoFit/>
          </a:bodyPr>
          <a:lstStyle/>
          <a:p>
            <a:pPr algn="just"/>
            <a:r>
              <a:rPr lang="en-IN" sz="2800" b="1" dirty="0">
                <a:solidFill>
                  <a:srgbClr val="002060"/>
                </a:solidFill>
              </a:rPr>
              <a:t>Examples of Human Cantered Design</a:t>
            </a:r>
          </a:p>
        </p:txBody>
      </p:sp>
      <p:sp>
        <p:nvSpPr>
          <p:cNvPr id="4" name="Rectangle 3"/>
          <p:cNvSpPr/>
          <p:nvPr/>
        </p:nvSpPr>
        <p:spPr>
          <a:xfrm>
            <a:off x="9583854" y="2293581"/>
            <a:ext cx="1324402" cy="707886"/>
          </a:xfrm>
          <a:prstGeom prst="rect">
            <a:avLst/>
          </a:prstGeom>
        </p:spPr>
        <p:txBody>
          <a:bodyPr wrap="none">
            <a:spAutoFit/>
          </a:bodyPr>
          <a:lstStyle/>
          <a:p>
            <a:r>
              <a:rPr lang="en-US" sz="4000" b="1" dirty="0">
                <a:solidFill>
                  <a:srgbClr val="002060"/>
                </a:solidFill>
                <a:latin typeface="+mj-lt"/>
              </a:rPr>
              <a:t>Fitbit</a:t>
            </a:r>
            <a:endParaRPr lang="en-US" sz="4000" dirty="0">
              <a:solidFill>
                <a:srgbClr val="002060"/>
              </a:solidFill>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792" y="1610294"/>
            <a:ext cx="7229475" cy="4019550"/>
          </a:xfrm>
          <a:prstGeom prst="rect">
            <a:avLst/>
          </a:prstGeom>
        </p:spPr>
      </p:pic>
    </p:spTree>
    <p:extLst>
      <p:ext uri="{BB962C8B-B14F-4D97-AF65-F5344CB8AC3E}">
        <p14:creationId xmlns:p14="http://schemas.microsoft.com/office/powerpoint/2010/main" val="8670672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833" y="1527361"/>
            <a:ext cx="6728346" cy="4762762"/>
          </a:xfrm>
          <a:prstGeom prst="rect">
            <a:avLst/>
          </a:prstGeom>
        </p:spPr>
      </p:pic>
      <p:sp>
        <p:nvSpPr>
          <p:cNvPr id="3" name="Rectangle 2"/>
          <p:cNvSpPr/>
          <p:nvPr/>
        </p:nvSpPr>
        <p:spPr>
          <a:xfrm>
            <a:off x="1521366" y="521605"/>
            <a:ext cx="6670416" cy="523220"/>
          </a:xfrm>
          <a:prstGeom prst="rect">
            <a:avLst/>
          </a:prstGeom>
        </p:spPr>
        <p:txBody>
          <a:bodyPr wrap="none">
            <a:spAutoFit/>
          </a:bodyPr>
          <a:lstStyle/>
          <a:p>
            <a:pPr algn="just"/>
            <a:r>
              <a:rPr lang="en-IN" sz="2800" b="1" dirty="0">
                <a:solidFill>
                  <a:srgbClr val="002060"/>
                </a:solidFill>
              </a:rPr>
              <a:t>Examples of Human Cantered Design</a:t>
            </a:r>
          </a:p>
        </p:txBody>
      </p:sp>
      <p:sp>
        <p:nvSpPr>
          <p:cNvPr id="4" name="Rectangle 3"/>
          <p:cNvSpPr/>
          <p:nvPr/>
        </p:nvSpPr>
        <p:spPr>
          <a:xfrm>
            <a:off x="8556912" y="2420191"/>
            <a:ext cx="3091137" cy="1323439"/>
          </a:xfrm>
          <a:prstGeom prst="rect">
            <a:avLst/>
          </a:prstGeom>
        </p:spPr>
        <p:txBody>
          <a:bodyPr wrap="square">
            <a:spAutoFit/>
          </a:bodyPr>
          <a:lstStyle/>
          <a:p>
            <a:r>
              <a:rPr lang="en-US" sz="4000" b="1" dirty="0" smtClean="0">
                <a:solidFill>
                  <a:srgbClr val="002060"/>
                </a:solidFill>
                <a:latin typeface="+mj-lt"/>
              </a:rPr>
              <a:t>Glasses for color blind</a:t>
            </a:r>
            <a:endParaRPr lang="en-US" sz="4000" dirty="0">
              <a:solidFill>
                <a:srgbClr val="002060"/>
              </a:solidFill>
              <a:latin typeface="+mj-lt"/>
            </a:endParaRPr>
          </a:p>
        </p:txBody>
      </p:sp>
    </p:spTree>
    <p:extLst>
      <p:ext uri="{BB962C8B-B14F-4D97-AF65-F5344CB8AC3E}">
        <p14:creationId xmlns:p14="http://schemas.microsoft.com/office/powerpoint/2010/main" val="2026454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058" y="2821399"/>
            <a:ext cx="8911687" cy="1280890"/>
          </a:xfrm>
        </p:spPr>
        <p:txBody>
          <a:bodyPr/>
          <a:lstStyle/>
          <a:p>
            <a:pPr algn="ctr"/>
            <a:r>
              <a:rPr lang="en-US" b="1" dirty="0" smtClean="0">
                <a:solidFill>
                  <a:srgbClr val="990099"/>
                </a:solidFill>
                <a:latin typeface="+mn-lt"/>
              </a:rPr>
              <a:t>Thank You</a:t>
            </a:r>
            <a:endParaRPr lang="en-US" b="1" dirty="0">
              <a:solidFill>
                <a:srgbClr val="990099"/>
              </a:solidFill>
              <a:latin typeface="+mn-lt"/>
            </a:endParaRPr>
          </a:p>
        </p:txBody>
      </p:sp>
    </p:spTree>
    <p:extLst>
      <p:ext uri="{BB962C8B-B14F-4D97-AF65-F5344CB8AC3E}">
        <p14:creationId xmlns:p14="http://schemas.microsoft.com/office/powerpoint/2010/main" val="511888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fld id="{00000000-1234-1234-1234-123412341234}" type="slidenum">
              <a:rPr lang="en" smtClean="0"/>
              <a:pPr/>
              <a:t>9</a:t>
            </a:fld>
            <a:endParaRPr lang="en"/>
          </a:p>
        </p:txBody>
      </p:sp>
      <p:sp>
        <p:nvSpPr>
          <p:cNvPr id="6" name="Rectangle 5"/>
          <p:cNvSpPr/>
          <p:nvPr/>
        </p:nvSpPr>
        <p:spPr>
          <a:xfrm>
            <a:off x="1165411" y="833282"/>
            <a:ext cx="9672918" cy="400110"/>
          </a:xfrm>
          <a:prstGeom prst="rect">
            <a:avLst/>
          </a:prstGeom>
        </p:spPr>
        <p:txBody>
          <a:bodyPr wrap="square">
            <a:spAutoFit/>
          </a:bodyPr>
          <a:lstStyle/>
          <a:p>
            <a:r>
              <a:rPr lang="en-US" sz="2000" dirty="0">
                <a:solidFill>
                  <a:srgbClr val="002060"/>
                </a:solidFill>
                <a:latin typeface="Work Sans" panose="020B0604020202020204" charset="0"/>
              </a:rPr>
              <a:t>Engineering design is the method that engineers use to identify and solve problems.</a:t>
            </a:r>
          </a:p>
        </p:txBody>
      </p:sp>
      <p:sp>
        <p:nvSpPr>
          <p:cNvPr id="7" name="TextBox 6"/>
          <p:cNvSpPr txBox="1"/>
          <p:nvPr/>
        </p:nvSpPr>
        <p:spPr>
          <a:xfrm>
            <a:off x="948267" y="1930898"/>
            <a:ext cx="9959787" cy="230832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n-US" sz="2400" dirty="0">
                <a:solidFill>
                  <a:schemeClr val="tx1"/>
                </a:solidFill>
                <a:latin typeface="Work Sans" panose="020B0604020202020204" charset="0"/>
              </a:rPr>
              <a:t>Engineering design is the use of scientific principles, technical information and imagination in the definition of a mechanical structure, machine or system to perform pre-specified functions with optimum economy and efficiency. The fundamental elements of the design process include the establishment of objectives and criteria, synthesis, analysis, construction, testing and evaluation.</a:t>
            </a:r>
          </a:p>
        </p:txBody>
      </p:sp>
      <p:sp>
        <p:nvSpPr>
          <p:cNvPr id="8" name="Rectangle 7"/>
          <p:cNvSpPr/>
          <p:nvPr/>
        </p:nvSpPr>
        <p:spPr>
          <a:xfrm>
            <a:off x="2124635" y="5143128"/>
            <a:ext cx="7772400" cy="707886"/>
          </a:xfrm>
          <a:prstGeom prst="rect">
            <a:avLst/>
          </a:prstGeom>
        </p:spPr>
        <p:txBody>
          <a:bodyPr wrap="square">
            <a:spAutoFit/>
          </a:bodyPr>
          <a:lstStyle/>
          <a:p>
            <a:pPr algn="ctr"/>
            <a:r>
              <a:rPr lang="en-US" sz="2000" dirty="0" smtClean="0">
                <a:solidFill>
                  <a:srgbClr val="002060"/>
                </a:solidFill>
                <a:latin typeface="Work Sans" panose="020B0604020202020204" charset="0"/>
              </a:rPr>
              <a:t>Engineers provide technical solution but designers ensure </a:t>
            </a:r>
            <a:r>
              <a:rPr lang="en-US" sz="2000" dirty="0">
                <a:solidFill>
                  <a:srgbClr val="002060"/>
                </a:solidFill>
                <a:latin typeface="Work Sans" panose="020B0604020202020204" charset="0"/>
              </a:rPr>
              <a:t>that the end product is economical, eco friendly and appeals to users.</a:t>
            </a:r>
          </a:p>
        </p:txBody>
      </p:sp>
    </p:spTree>
    <p:extLst>
      <p:ext uri="{BB962C8B-B14F-4D97-AF65-F5344CB8AC3E}">
        <p14:creationId xmlns:p14="http://schemas.microsoft.com/office/powerpoint/2010/main" val="221661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2295</TotalTime>
  <Words>2457</Words>
  <Application>Microsoft Office PowerPoint</Application>
  <PresentationFormat>Widescreen</PresentationFormat>
  <Paragraphs>367</Paragraphs>
  <Slides>82</Slides>
  <Notes>9</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82</vt:i4>
      </vt:variant>
    </vt:vector>
  </HeadingPairs>
  <TitlesOfParts>
    <vt:vector size="94" baseType="lpstr">
      <vt:lpstr>Arial</vt:lpstr>
      <vt:lpstr>Bell MT</vt:lpstr>
      <vt:lpstr>Calibri</vt:lpstr>
      <vt:lpstr>Century Gothic</vt:lpstr>
      <vt:lpstr>Open Sans</vt:lpstr>
      <vt:lpstr>Raleway ExtraBold</vt:lpstr>
      <vt:lpstr>Times New Roman</vt:lpstr>
      <vt:lpstr>Wingdings</vt:lpstr>
      <vt:lpstr>Wingdings 3</vt:lpstr>
      <vt:lpstr>Work Sans</vt:lpstr>
      <vt:lpstr>Work Sans Light</vt:lpstr>
      <vt:lpstr>Wisp</vt:lpstr>
      <vt:lpstr>Engineering Design DSN2096  </vt:lpstr>
      <vt:lpstr>PowerPoint Presentation</vt:lpstr>
      <vt:lpstr>Hello!</vt:lpstr>
      <vt:lpstr>PowerPoint Presentation</vt:lpstr>
      <vt:lpstr>Syllabus</vt:lpstr>
      <vt:lpstr>Syllabus</vt:lpstr>
      <vt:lpstr>Books and resources</vt:lpstr>
      <vt:lpstr>PowerPoint Presentation</vt:lpstr>
      <vt:lpstr>PowerPoint Presentation</vt:lpstr>
      <vt:lpstr>Let’s start with some problems</vt:lpstr>
      <vt:lpstr>Chernobyl accident in 1986</vt:lpstr>
      <vt:lpstr>Quebec Bridge Collapse</vt:lpstr>
      <vt:lpstr>Examples of good design</vt:lpstr>
      <vt:lpstr>Examples of good design</vt:lpstr>
      <vt:lpstr>PowerPoint Presentation</vt:lpstr>
      <vt:lpstr>PowerPoint Presentation</vt:lpstr>
      <vt:lpstr>PowerPoint Presentation</vt:lpstr>
      <vt:lpstr>PowerPoint Presentation</vt:lpstr>
      <vt:lpstr>PowerPoint Presentation</vt:lpstr>
      <vt:lpstr>Importance of engineering design</vt:lpstr>
      <vt:lpstr>Types of Designs</vt:lpstr>
      <vt:lpstr>Adaptive design</vt:lpstr>
      <vt:lpstr>Redesign</vt:lpstr>
      <vt:lpstr>Selection design</vt:lpstr>
      <vt:lpstr>PowerPoint Presentation</vt:lpstr>
      <vt:lpstr>PowerPoint Presentation</vt:lpstr>
      <vt:lpstr>Dieter Rams principles of good design</vt:lpstr>
      <vt:lpstr>PowerPoint Presentation</vt:lpstr>
      <vt:lpstr>PowerPoint Presentation</vt:lpstr>
      <vt:lpstr>PowerPoint Presentation</vt:lpstr>
      <vt:lpstr>Success story</vt:lpstr>
      <vt:lpstr>PowerPoint Presentation</vt:lpstr>
      <vt:lpstr>People who gone crazy after playing angry bird</vt:lpstr>
      <vt:lpstr>PowerPoint Presentation</vt:lpstr>
      <vt:lpstr>Problem Formulation</vt:lpstr>
      <vt:lpstr>Problem formulation may also include gathering information on:</vt:lpstr>
      <vt:lpstr>PowerPoint Presentation</vt:lpstr>
      <vt:lpstr>A simple example for problem formulation</vt:lpstr>
      <vt:lpstr>PowerPoint Presentation</vt:lpstr>
      <vt:lpstr>PowerPoint Presentation</vt:lpstr>
      <vt:lpstr>PowerPoint Presentation</vt:lpstr>
      <vt:lpstr>Variation of pollution over Agra (2011-2015)</vt:lpstr>
      <vt:lpstr>PowerPoint Presentation</vt:lpstr>
      <vt:lpstr>PowerPoint Presentation</vt:lpstr>
      <vt:lpstr>PowerPoint Presentation</vt:lpstr>
      <vt:lpstr>PowerPoint Presentation</vt:lpstr>
      <vt:lpstr>PowerPoint Presentation</vt:lpstr>
      <vt:lpstr>PowerPoint Presentation</vt:lpstr>
      <vt:lpstr>Concept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Planning and Management</vt:lpstr>
      <vt:lpstr>PowerPoint Presentation</vt:lpstr>
      <vt:lpstr>PowerPoint Presentation</vt:lpstr>
      <vt:lpstr>Phases of project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84</cp:revision>
  <dcterms:created xsi:type="dcterms:W3CDTF">2020-07-15T04:13:04Z</dcterms:created>
  <dcterms:modified xsi:type="dcterms:W3CDTF">2020-07-24T10:28:16Z</dcterms:modified>
</cp:coreProperties>
</file>